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4"/>
  </p:notesMasterIdLst>
  <p:sldIdLst>
    <p:sldId id="314" r:id="rId2"/>
    <p:sldId id="288" r:id="rId3"/>
    <p:sldId id="304" r:id="rId4"/>
    <p:sldId id="331" r:id="rId5"/>
    <p:sldId id="306" r:id="rId6"/>
    <p:sldId id="305" r:id="rId7"/>
    <p:sldId id="307" r:id="rId8"/>
    <p:sldId id="309" r:id="rId9"/>
    <p:sldId id="264" r:id="rId10"/>
    <p:sldId id="303" r:id="rId11"/>
    <p:sldId id="333" r:id="rId12"/>
    <p:sldId id="308" r:id="rId13"/>
    <p:sldId id="334" r:id="rId14"/>
    <p:sldId id="310" r:id="rId15"/>
    <p:sldId id="313" r:id="rId16"/>
    <p:sldId id="312" r:id="rId17"/>
    <p:sldId id="325" r:id="rId18"/>
    <p:sldId id="332" r:id="rId19"/>
    <p:sldId id="318" r:id="rId20"/>
    <p:sldId id="316" r:id="rId21"/>
    <p:sldId id="330" r:id="rId22"/>
    <p:sldId id="319" r:id="rId23"/>
    <p:sldId id="320" r:id="rId24"/>
    <p:sldId id="317" r:id="rId25"/>
    <p:sldId id="323" r:id="rId26"/>
    <p:sldId id="322" r:id="rId27"/>
    <p:sldId id="327" r:id="rId28"/>
    <p:sldId id="328" r:id="rId29"/>
    <p:sldId id="324" r:id="rId30"/>
    <p:sldId id="326" r:id="rId31"/>
    <p:sldId id="329" r:id="rId32"/>
    <p:sldId id="302"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7D3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59" autoAdjust="0"/>
    <p:restoredTop sz="92739" autoAdjust="0"/>
  </p:normalViewPr>
  <p:slideViewPr>
    <p:cSldViewPr snapToGrid="0">
      <p:cViewPr varScale="1">
        <p:scale>
          <a:sx n="119" d="100"/>
          <a:sy n="119" d="100"/>
        </p:scale>
        <p:origin x="96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43C04-10CD-4649-A7E5-01173C37A7CF}" type="datetimeFigureOut">
              <a:rPr lang="en-US" smtClean="0"/>
              <a:t>8/10/18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55D7E-D979-449A-B74C-7A2002C9FC0B}" type="slidenum">
              <a:rPr lang="en-US" smtClean="0"/>
              <a:t>‹#›</a:t>
            </a:fld>
            <a:endParaRPr lang="en-US"/>
          </a:p>
        </p:txBody>
      </p:sp>
    </p:spTree>
    <p:extLst>
      <p:ext uri="{BB962C8B-B14F-4D97-AF65-F5344CB8AC3E}">
        <p14:creationId xmlns:p14="http://schemas.microsoft.com/office/powerpoint/2010/main" val="4227667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B61BEF0D-F0BB-DE4B-95CE-6DB70DBA9567}" type="datetimeFigureOut">
              <a:rPr lang="en-US" smtClean="0"/>
              <a:pPr/>
              <a:t>8/10/18</a:t>
            </a:fld>
            <a:endParaRPr lang="en-US" dirty="0"/>
          </a:p>
        </p:txBody>
      </p:sp>
      <p:sp>
        <p:nvSpPr>
          <p:cNvPr id="5" name="Footer Placeholder 4"/>
          <p:cNvSpPr>
            <a:spLocks noGrp="1"/>
          </p:cNvSpPr>
          <p:nvPr>
            <p:ph type="ftr" sz="quarter" idx="11"/>
          </p:nvPr>
        </p:nvSpPr>
        <p:spPr>
          <a:xfrm>
            <a:off x="2743973" y="5870576"/>
            <a:ext cx="3932137" cy="377825"/>
          </a:xfrm>
        </p:spPr>
        <p:txBody>
          <a:bodyPr/>
          <a:lstStyle/>
          <a:p>
            <a:endParaRPr lang="en-US" dirty="0"/>
          </a:p>
        </p:txBody>
      </p:sp>
      <p:sp>
        <p:nvSpPr>
          <p:cNvPr id="6" name="Slide Number Placeholder 5"/>
          <p:cNvSpPr>
            <a:spLocks noGrp="1"/>
          </p:cNvSpPr>
          <p:nvPr>
            <p:ph type="sldNum" sz="quarter" idx="12"/>
          </p:nvPr>
        </p:nvSpPr>
        <p:spPr>
          <a:xfrm>
            <a:off x="8040685" y="5870576"/>
            <a:ext cx="417516"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4080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4745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3657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151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413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8834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2633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1261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676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txBox="1">
            <a:spLocks/>
          </p:cNvSpPr>
          <p:nvPr userDrawn="1"/>
        </p:nvSpPr>
        <p:spPr>
          <a:xfrm>
            <a:off x="3308465" y="6258627"/>
            <a:ext cx="5549539" cy="283366"/>
          </a:xfrm>
          <a:prstGeom prst="rect">
            <a:avLst/>
          </a:prstGeom>
          <a:effectLst/>
        </p:spPr>
        <p:txBody>
          <a:bodyPr vert="horz" lIns="68580" tIns="34290" rIns="68580" bIns="3429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1600" cap="none" dirty="0">
                <a:solidFill>
                  <a:schemeClr val="tx2">
                    <a:lumMod val="75000"/>
                  </a:schemeClr>
                </a:solidFill>
              </a:rPr>
              <a:t>TRANSFORMING YOUR APPLICATION WITH ELASTIC SEARCH</a:t>
            </a:r>
          </a:p>
        </p:txBody>
      </p:sp>
    </p:spTree>
    <p:extLst>
      <p:ext uri="{BB962C8B-B14F-4D97-AF65-F5344CB8AC3E}">
        <p14:creationId xmlns:p14="http://schemas.microsoft.com/office/powerpoint/2010/main" val="264968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076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itle 1"/>
          <p:cNvSpPr txBox="1">
            <a:spLocks/>
          </p:cNvSpPr>
          <p:nvPr userDrawn="1"/>
        </p:nvSpPr>
        <p:spPr>
          <a:xfrm>
            <a:off x="3003350" y="6411517"/>
            <a:ext cx="5549539" cy="283366"/>
          </a:xfrm>
          <a:prstGeom prst="rect">
            <a:avLst/>
          </a:prstGeom>
          <a:effectLst/>
        </p:spPr>
        <p:txBody>
          <a:bodyPr vert="horz" lIns="68580" tIns="34290" rIns="68580" bIns="3429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1350" cap="none" dirty="0">
                <a:solidFill>
                  <a:schemeClr val="tx2">
                    <a:lumMod val="50000"/>
                  </a:schemeClr>
                </a:solidFill>
              </a:rPr>
              <a:t>BUILDING EVENT-DRIVEN SYSTEMS WITH APACHE KAFKA</a:t>
            </a:r>
          </a:p>
        </p:txBody>
      </p:sp>
    </p:spTree>
    <p:extLst>
      <p:ext uri="{BB962C8B-B14F-4D97-AF65-F5344CB8AC3E}">
        <p14:creationId xmlns:p14="http://schemas.microsoft.com/office/powerpoint/2010/main" val="3282258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453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956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6687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5043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834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7C3F67-B743-E749-AF1C-DDEE5CAC52E5}"/>
              </a:ext>
            </a:extLst>
          </p:cNvPr>
          <p:cNvPicPr>
            <a:picLocks noChangeAspect="1"/>
          </p:cNvPicPr>
          <p:nvPr userDrawn="1"/>
        </p:nvPicPr>
        <p:blipFill rotWithShape="1">
          <a:blip r:embed="rId19"/>
          <a:srcRect l="11211" t="1847" r="13697"/>
          <a:stretch/>
        </p:blipFill>
        <p:spPr>
          <a:xfrm>
            <a:off x="1" y="0"/>
            <a:ext cx="9143999" cy="6858000"/>
          </a:xfrm>
          <a:prstGeom prst="rect">
            <a:avLst/>
          </a:prstGeom>
        </p:spPr>
      </p:pic>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8/10/18</a:t>
            </a:fld>
            <a:endParaRPr lang="en-US" dirty="0"/>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
        <p:nvSpPr>
          <p:cNvPr id="9" name="Rectangle 8"/>
          <p:cNvSpPr/>
          <p:nvPr userDrawn="1"/>
        </p:nvSpPr>
        <p:spPr>
          <a:xfrm>
            <a:off x="1" y="0"/>
            <a:ext cx="9143999" cy="6858000"/>
          </a:xfrm>
          <a:prstGeom prst="rect">
            <a:avLst/>
          </a:prstGeom>
          <a:solidFill>
            <a:srgbClr val="000000">
              <a:alpha val="9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53745456"/>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4.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6.tiff"/><Relationship Id="rId7"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4.wdp"/><Relationship Id="rId4" Type="http://schemas.openxmlformats.org/officeDocument/2006/relationships/image" Target="../media/image27.png"/><Relationship Id="rId9"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32.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6.wdp"/><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33.tiff"/><Relationship Id="rId5" Type="http://schemas.microsoft.com/office/2007/relationships/hdphoto" Target="../media/hdphoto6.wdp"/><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16.tiff"/><Relationship Id="rId7" Type="http://schemas.openxmlformats.org/officeDocument/2006/relationships/image" Target="../media/image8.png"/><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33.tiff"/><Relationship Id="rId5" Type="http://schemas.microsoft.com/office/2007/relationships/hdphoto" Target="../media/hdphoto6.wdp"/><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4.tiff"/><Relationship Id="rId3" Type="http://schemas.microsoft.com/office/2007/relationships/hdphoto" Target="../media/hdphoto6.wdp"/><Relationship Id="rId7"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16.tiff"/><Relationship Id="rId4" Type="http://schemas.openxmlformats.org/officeDocument/2006/relationships/image" Target="../media/image14.tiff"/></Relationships>
</file>

<file path=ppt/slides/_rels/slide21.xml.rels><?xml version="1.0" encoding="UTF-8" standalone="yes"?>
<Relationships xmlns="http://schemas.openxmlformats.org/package/2006/relationships"><Relationship Id="rId8" Type="http://schemas.openxmlformats.org/officeDocument/2006/relationships/image" Target="../media/image35.tiff"/><Relationship Id="rId3" Type="http://schemas.microsoft.com/office/2007/relationships/hdphoto" Target="../media/hdphoto6.wdp"/><Relationship Id="rId7"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16.tiff"/><Relationship Id="rId4" Type="http://schemas.openxmlformats.org/officeDocument/2006/relationships/image" Target="../media/image14.tiff"/></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3.tiff"/><Relationship Id="rId7" Type="http://schemas.openxmlformats.org/officeDocument/2006/relationships/image" Target="../media/image42.tiff"/><Relationship Id="rId2" Type="http://schemas.openxmlformats.org/officeDocument/2006/relationships/image" Target="../media/image39.tiff"/><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8.png"/><Relationship Id="rId9"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tiff"/><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2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image" Target="../media/image45.tiff"/><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6.png"/><Relationship Id="rId4" Type="http://schemas.openxmlformats.org/officeDocument/2006/relationships/image" Target="../media/image43.tiff"/></Relationships>
</file>

<file path=ppt/slides/_rels/slide2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6.wdp"/><Relationship Id="rId7" Type="http://schemas.openxmlformats.org/officeDocument/2006/relationships/image" Target="../media/image48.tif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8.png"/><Relationship Id="rId4" Type="http://schemas.openxmlformats.org/officeDocument/2006/relationships/image" Target="../media/image33.tiff"/><Relationship Id="rId9"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tiff"/><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E6DD2B-2FF9-5649-BA1A-E4BD2DBA60DE}"/>
              </a:ext>
            </a:extLst>
          </p:cNvPr>
          <p:cNvPicPr>
            <a:picLocks noChangeAspect="1"/>
          </p:cNvPicPr>
          <p:nvPr/>
        </p:nvPicPr>
        <p:blipFill rotWithShape="1">
          <a:blip r:embed="rId2"/>
          <a:srcRect l="11211" t="1847" r="13697"/>
          <a:stretch/>
        </p:blipFill>
        <p:spPr>
          <a:xfrm>
            <a:off x="1" y="0"/>
            <a:ext cx="9144000" cy="6879276"/>
          </a:xfrm>
          <a:prstGeom prst="rect">
            <a:avLst/>
          </a:prstGeom>
        </p:spPr>
      </p:pic>
      <p:sp>
        <p:nvSpPr>
          <p:cNvPr id="6" name="Rectangle 5"/>
          <p:cNvSpPr/>
          <p:nvPr/>
        </p:nvSpPr>
        <p:spPr>
          <a:xfrm>
            <a:off x="1" y="0"/>
            <a:ext cx="9144000" cy="6879275"/>
          </a:xfrm>
          <a:prstGeom prst="rect">
            <a:avLst/>
          </a:prstGeom>
          <a:solidFill>
            <a:srgbClr val="000000">
              <a:alpha val="6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2" name="Title 1"/>
          <p:cNvSpPr>
            <a:spLocks noGrp="1"/>
          </p:cNvSpPr>
          <p:nvPr>
            <p:ph type="ctrTitle"/>
          </p:nvPr>
        </p:nvSpPr>
        <p:spPr>
          <a:xfrm>
            <a:off x="270492" y="806748"/>
            <a:ext cx="5087901" cy="1296067"/>
          </a:xfrm>
        </p:spPr>
        <p:txBody>
          <a:bodyPr>
            <a:noAutofit/>
          </a:bodyPr>
          <a:lstStyle/>
          <a:p>
            <a:pPr algn="l"/>
            <a:r>
              <a:rPr lang="en-US" sz="3600" b="1" dirty="0"/>
              <a:t>Transforming</a:t>
            </a:r>
            <a:br>
              <a:rPr lang="en-US" sz="3300" b="1" dirty="0"/>
            </a:br>
            <a:r>
              <a:rPr lang="en-US" sz="3300" dirty="0"/>
              <a:t>YOUR APPLICATION WITH</a:t>
            </a:r>
          </a:p>
        </p:txBody>
      </p:sp>
      <p:sp>
        <p:nvSpPr>
          <p:cNvPr id="3" name="Subtitle 2"/>
          <p:cNvSpPr>
            <a:spLocks noGrp="1"/>
          </p:cNvSpPr>
          <p:nvPr>
            <p:ph type="subTitle" idx="1"/>
          </p:nvPr>
        </p:nvSpPr>
        <p:spPr>
          <a:xfrm>
            <a:off x="270492" y="5000315"/>
            <a:ext cx="2522349" cy="687131"/>
          </a:xfrm>
        </p:spPr>
        <p:txBody>
          <a:bodyPr>
            <a:normAutofit/>
          </a:bodyPr>
          <a:lstStyle/>
          <a:p>
            <a:pPr algn="l">
              <a:spcAft>
                <a:spcPts val="0"/>
              </a:spcAft>
            </a:pPr>
            <a:r>
              <a:rPr lang="en-US" sz="2000" b="1" dirty="0"/>
              <a:t>Brian Ritchie</a:t>
            </a:r>
          </a:p>
          <a:p>
            <a:pPr algn="l">
              <a:spcAft>
                <a:spcPts val="0"/>
              </a:spcAft>
            </a:pPr>
            <a:r>
              <a:rPr lang="en-US" sz="1600" dirty="0"/>
              <a:t>CTO, XeoHealth</a:t>
            </a:r>
          </a:p>
          <a:p>
            <a:pPr algn="l">
              <a:spcAft>
                <a:spcPts val="0"/>
              </a:spcAft>
            </a:pPr>
            <a:endParaRPr lang="en-US" sz="1100" dirty="0"/>
          </a:p>
          <a:p>
            <a:pPr algn="l">
              <a:spcAft>
                <a:spcPts val="0"/>
              </a:spcAft>
            </a:pPr>
            <a:endParaRPr lang="en-US" sz="1100" dirty="0"/>
          </a:p>
        </p:txBody>
      </p:sp>
      <p:pic>
        <p:nvPicPr>
          <p:cNvPr id="1028" name="Picture 4" descr="https://www.codeonthebeach.com/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913" y="5895656"/>
            <a:ext cx="3914674" cy="67452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7745277" y="6248613"/>
            <a:ext cx="1257468" cy="408103"/>
          </a:xfrm>
          <a:prstGeom prst="rect">
            <a:avLst/>
          </a:prstGeom>
          <a:effectLst/>
        </p:spPr>
        <p:txBody>
          <a:bodyPr vert="horz" lIns="68580" tIns="34290" rIns="68580" bIns="34290" rtlCol="0" anchor="b">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b="1" dirty="0">
                <a:latin typeface="+mn-lt"/>
              </a:rPr>
              <a:t>2018</a:t>
            </a:r>
          </a:p>
        </p:txBody>
      </p:sp>
      <p:sp>
        <p:nvSpPr>
          <p:cNvPr id="7" name="TextBox 6"/>
          <p:cNvSpPr txBox="1"/>
          <p:nvPr/>
        </p:nvSpPr>
        <p:spPr>
          <a:xfrm>
            <a:off x="497782" y="5814141"/>
            <a:ext cx="1266116" cy="307777"/>
          </a:xfrm>
          <a:prstGeom prst="rect">
            <a:avLst/>
          </a:prstGeom>
          <a:noFill/>
        </p:spPr>
        <p:txBody>
          <a:bodyPr wrap="none" rtlCol="0">
            <a:spAutoFit/>
          </a:bodyPr>
          <a:lstStyle/>
          <a:p>
            <a:r>
              <a:rPr lang="en-US" sz="1400" dirty="0">
                <a:latin typeface="+mj-lt"/>
              </a:rPr>
              <a:t>@</a:t>
            </a:r>
            <a:r>
              <a:rPr lang="en-US" sz="1400" dirty="0" err="1">
                <a:latin typeface="+mj-lt"/>
              </a:rPr>
              <a:t>brian_ritchie</a:t>
            </a:r>
            <a:endParaRPr lang="en-US" sz="1400" dirty="0">
              <a:latin typeface="+mj-lt"/>
            </a:endParaRPr>
          </a:p>
        </p:txBody>
      </p:sp>
      <p:pic>
        <p:nvPicPr>
          <p:cNvPr id="1030" name="Picture 6" descr="http://www.iconsdb.com/icons/preview/white/twitter-xx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226" y="5888541"/>
            <a:ext cx="154855" cy="1548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mai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226" y="6102703"/>
            <a:ext cx="154855" cy="1548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14080" y="6027642"/>
            <a:ext cx="1966500" cy="307777"/>
          </a:xfrm>
          <a:prstGeom prst="rect">
            <a:avLst/>
          </a:prstGeom>
          <a:noFill/>
        </p:spPr>
        <p:txBody>
          <a:bodyPr wrap="none" rtlCol="0">
            <a:spAutoFit/>
          </a:bodyPr>
          <a:lstStyle/>
          <a:p>
            <a:r>
              <a:rPr lang="en-US" sz="1400" dirty="0">
                <a:latin typeface="+mj-lt"/>
              </a:rPr>
              <a:t>brian.ritchie@gmail.com</a:t>
            </a:r>
          </a:p>
        </p:txBody>
      </p:sp>
      <p:pic>
        <p:nvPicPr>
          <p:cNvPr id="1034" name="Picture 10" descr="globe 4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152" y="6315808"/>
            <a:ext cx="170586" cy="1705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26738" y="6248613"/>
            <a:ext cx="2669983" cy="307777"/>
          </a:xfrm>
          <a:prstGeom prst="rect">
            <a:avLst/>
          </a:prstGeom>
          <a:noFill/>
        </p:spPr>
        <p:txBody>
          <a:bodyPr wrap="square" rtlCol="0">
            <a:spAutoFit/>
          </a:bodyPr>
          <a:lstStyle/>
          <a:p>
            <a:r>
              <a:rPr lang="en-US" sz="1400" dirty="0">
                <a:latin typeface="+mj-lt"/>
              </a:rPr>
              <a:t>http://www.dotnetpowered.com</a:t>
            </a:r>
          </a:p>
        </p:txBody>
      </p:sp>
      <p:pic>
        <p:nvPicPr>
          <p:cNvPr id="17" name="Picture 16">
            <a:extLst>
              <a:ext uri="{FF2B5EF4-FFF2-40B4-BE49-F238E27FC236}">
                <a16:creationId xmlns:a16="http://schemas.microsoft.com/office/drawing/2014/main" id="{A372843A-6CE0-404E-913A-FABB71587555}"/>
              </a:ext>
            </a:extLst>
          </p:cNvPr>
          <p:cNvPicPr>
            <a:picLocks noChangeAspect="1"/>
          </p:cNvPicPr>
          <p:nvPr/>
        </p:nvPicPr>
        <p:blipFill rotWithShape="1">
          <a:blip r:embed="rId7"/>
          <a:srcRect b="35478"/>
          <a:stretch/>
        </p:blipFill>
        <p:spPr>
          <a:xfrm>
            <a:off x="4763908" y="1255987"/>
            <a:ext cx="3646600" cy="1085454"/>
          </a:xfrm>
          <a:prstGeom prst="rect">
            <a:avLst/>
          </a:prstGeom>
        </p:spPr>
      </p:pic>
    </p:spTree>
    <p:extLst>
      <p:ext uri="{BB962C8B-B14F-4D97-AF65-F5344CB8AC3E}">
        <p14:creationId xmlns:p14="http://schemas.microsoft.com/office/powerpoint/2010/main" val="3491912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p:txBody>
          <a:bodyPr/>
          <a:lstStyle/>
          <a:p>
            <a:r>
              <a:rPr lang="en-US" dirty="0"/>
              <a:t>No WAY! It’s time to pimp your ride!</a:t>
            </a:r>
          </a:p>
        </p:txBody>
      </p:sp>
      <p:pic>
        <p:nvPicPr>
          <p:cNvPr id="18" name="Picture 17">
            <a:extLst>
              <a:ext uri="{FF2B5EF4-FFF2-40B4-BE49-F238E27FC236}">
                <a16:creationId xmlns:a16="http://schemas.microsoft.com/office/drawing/2014/main" id="{752B278C-4CE8-2442-BE57-FC51C24DFDD0}"/>
              </a:ext>
            </a:extLst>
          </p:cNvPr>
          <p:cNvPicPr>
            <a:picLocks noChangeAspect="1"/>
          </p:cNvPicPr>
          <p:nvPr/>
        </p:nvPicPr>
        <p:blipFill>
          <a:blip r:embed="rId2"/>
          <a:stretch>
            <a:fillRect/>
          </a:stretch>
        </p:blipFill>
        <p:spPr>
          <a:xfrm>
            <a:off x="2446637" y="2065868"/>
            <a:ext cx="4548659" cy="3242696"/>
          </a:xfrm>
          <a:prstGeom prst="rect">
            <a:avLst/>
          </a:prstGeom>
        </p:spPr>
      </p:pic>
    </p:spTree>
    <p:extLst>
      <p:ext uri="{BB962C8B-B14F-4D97-AF65-F5344CB8AC3E}">
        <p14:creationId xmlns:p14="http://schemas.microsoft.com/office/powerpoint/2010/main" val="1009399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a:xfrm>
            <a:off x="457200" y="187120"/>
            <a:ext cx="7772400" cy="1456267"/>
          </a:xfrm>
        </p:spPr>
        <p:txBody>
          <a:bodyPr/>
          <a:lstStyle/>
          <a:p>
            <a:r>
              <a:rPr lang="en-US" dirty="0"/>
              <a:t>INTRODUCING</a:t>
            </a:r>
          </a:p>
        </p:txBody>
      </p:sp>
      <p:pic>
        <p:nvPicPr>
          <p:cNvPr id="5" name="Picture 4">
            <a:extLst>
              <a:ext uri="{FF2B5EF4-FFF2-40B4-BE49-F238E27FC236}">
                <a16:creationId xmlns:a16="http://schemas.microsoft.com/office/drawing/2014/main" id="{4ACC0624-07D0-8646-9F10-D3F62272EA2D}"/>
              </a:ext>
            </a:extLst>
          </p:cNvPr>
          <p:cNvPicPr>
            <a:picLocks noChangeAspect="1"/>
          </p:cNvPicPr>
          <p:nvPr/>
        </p:nvPicPr>
        <p:blipFill rotWithShape="1">
          <a:blip r:embed="rId2"/>
          <a:srcRect b="35478"/>
          <a:stretch/>
        </p:blipFill>
        <p:spPr>
          <a:xfrm>
            <a:off x="2765013" y="474853"/>
            <a:ext cx="2959062" cy="880800"/>
          </a:xfrm>
          <a:prstGeom prst="rect">
            <a:avLst/>
          </a:prstGeom>
        </p:spPr>
      </p:pic>
    </p:spTree>
    <p:extLst>
      <p:ext uri="{BB962C8B-B14F-4D97-AF65-F5344CB8AC3E}">
        <p14:creationId xmlns:p14="http://schemas.microsoft.com/office/powerpoint/2010/main" val="3648690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a:xfrm>
            <a:off x="457200" y="187120"/>
            <a:ext cx="7772400" cy="1456267"/>
          </a:xfrm>
        </p:spPr>
        <p:txBody>
          <a:bodyPr/>
          <a:lstStyle/>
          <a:p>
            <a:r>
              <a:rPr lang="en-US" dirty="0"/>
              <a:t>INTRODUCING</a:t>
            </a:r>
          </a:p>
        </p:txBody>
      </p:sp>
      <p:pic>
        <p:nvPicPr>
          <p:cNvPr id="5" name="Picture 4">
            <a:extLst>
              <a:ext uri="{FF2B5EF4-FFF2-40B4-BE49-F238E27FC236}">
                <a16:creationId xmlns:a16="http://schemas.microsoft.com/office/drawing/2014/main" id="{4ACC0624-07D0-8646-9F10-D3F62272EA2D}"/>
              </a:ext>
            </a:extLst>
          </p:cNvPr>
          <p:cNvPicPr>
            <a:picLocks noChangeAspect="1"/>
          </p:cNvPicPr>
          <p:nvPr/>
        </p:nvPicPr>
        <p:blipFill rotWithShape="1">
          <a:blip r:embed="rId2"/>
          <a:srcRect b="35478"/>
          <a:stretch/>
        </p:blipFill>
        <p:spPr>
          <a:xfrm>
            <a:off x="2765013" y="474853"/>
            <a:ext cx="2959062" cy="880800"/>
          </a:xfrm>
          <a:prstGeom prst="rect">
            <a:avLst/>
          </a:prstGeom>
        </p:spPr>
      </p:pic>
      <p:pic>
        <p:nvPicPr>
          <p:cNvPr id="8" name="Picture 7">
            <a:extLst>
              <a:ext uri="{FF2B5EF4-FFF2-40B4-BE49-F238E27FC236}">
                <a16:creationId xmlns:a16="http://schemas.microsoft.com/office/drawing/2014/main" id="{15B56C87-7832-744B-90C8-6D2C86DCA69E}"/>
              </a:ext>
            </a:extLst>
          </p:cNvPr>
          <p:cNvPicPr>
            <a:picLocks noChangeAspect="1"/>
          </p:cNvPicPr>
          <p:nvPr/>
        </p:nvPicPr>
        <p:blipFill>
          <a:blip r:embed="rId3"/>
          <a:stretch>
            <a:fillRect/>
          </a:stretch>
        </p:blipFill>
        <p:spPr>
          <a:xfrm>
            <a:off x="887143" y="2230033"/>
            <a:ext cx="2319122" cy="2209729"/>
          </a:xfrm>
          <a:prstGeom prst="rect">
            <a:avLst/>
          </a:prstGeom>
        </p:spPr>
      </p:pic>
      <p:pic>
        <p:nvPicPr>
          <p:cNvPr id="3" name="Picture 2">
            <a:extLst>
              <a:ext uri="{FF2B5EF4-FFF2-40B4-BE49-F238E27FC236}">
                <a16:creationId xmlns:a16="http://schemas.microsoft.com/office/drawing/2014/main" id="{B4C8D945-9E38-144F-9B64-F6F1C5E9090E}"/>
              </a:ext>
            </a:extLst>
          </p:cNvPr>
          <p:cNvPicPr>
            <a:picLocks noChangeAspect="1"/>
          </p:cNvPicPr>
          <p:nvPr/>
        </p:nvPicPr>
        <p:blipFill>
          <a:blip r:embed="rId4"/>
          <a:stretch>
            <a:fillRect/>
          </a:stretch>
        </p:blipFill>
        <p:spPr>
          <a:xfrm>
            <a:off x="2681617" y="2768899"/>
            <a:ext cx="770018" cy="770018"/>
          </a:xfrm>
          <a:prstGeom prst="rect">
            <a:avLst/>
          </a:prstGeom>
        </p:spPr>
      </p:pic>
      <p:pic>
        <p:nvPicPr>
          <p:cNvPr id="4" name="Picture 3">
            <a:extLst>
              <a:ext uri="{FF2B5EF4-FFF2-40B4-BE49-F238E27FC236}">
                <a16:creationId xmlns:a16="http://schemas.microsoft.com/office/drawing/2014/main" id="{4BDD45A7-4625-A744-8560-5D419A497156}"/>
              </a:ext>
            </a:extLst>
          </p:cNvPr>
          <p:cNvPicPr>
            <a:picLocks noChangeAspect="1"/>
          </p:cNvPicPr>
          <p:nvPr/>
        </p:nvPicPr>
        <p:blipFill>
          <a:blip r:embed="rId5"/>
          <a:stretch>
            <a:fillRect/>
          </a:stretch>
        </p:blipFill>
        <p:spPr>
          <a:xfrm>
            <a:off x="1766188" y="3847395"/>
            <a:ext cx="952500" cy="952500"/>
          </a:xfrm>
          <a:prstGeom prst="rect">
            <a:avLst/>
          </a:prstGeom>
        </p:spPr>
      </p:pic>
      <p:pic>
        <p:nvPicPr>
          <p:cNvPr id="9" name="Picture 8">
            <a:extLst>
              <a:ext uri="{FF2B5EF4-FFF2-40B4-BE49-F238E27FC236}">
                <a16:creationId xmlns:a16="http://schemas.microsoft.com/office/drawing/2014/main" id="{75A869F9-C20F-F244-9FFC-B3370C2FF56C}"/>
              </a:ext>
            </a:extLst>
          </p:cNvPr>
          <p:cNvPicPr>
            <a:picLocks noChangeAspect="1"/>
          </p:cNvPicPr>
          <p:nvPr/>
        </p:nvPicPr>
        <p:blipFill>
          <a:blip r:embed="rId6"/>
          <a:stretch>
            <a:fillRect/>
          </a:stretch>
        </p:blipFill>
        <p:spPr>
          <a:xfrm>
            <a:off x="716692" y="3184041"/>
            <a:ext cx="881879" cy="881879"/>
          </a:xfrm>
          <a:prstGeom prst="rect">
            <a:avLst/>
          </a:prstGeom>
        </p:spPr>
      </p:pic>
      <p:sp>
        <p:nvSpPr>
          <p:cNvPr id="13" name="Rectangle 12">
            <a:extLst>
              <a:ext uri="{FF2B5EF4-FFF2-40B4-BE49-F238E27FC236}">
                <a16:creationId xmlns:a16="http://schemas.microsoft.com/office/drawing/2014/main" id="{9C70E181-0C91-9F44-B3D2-3BC569852AE5}"/>
              </a:ext>
            </a:extLst>
          </p:cNvPr>
          <p:cNvSpPr/>
          <p:nvPr/>
        </p:nvSpPr>
        <p:spPr>
          <a:xfrm>
            <a:off x="3929448" y="2214572"/>
            <a:ext cx="4411362" cy="2585323"/>
          </a:xfrm>
          <a:prstGeom prst="rect">
            <a:avLst/>
          </a:prstGeom>
        </p:spPr>
        <p:txBody>
          <a:bodyPr wrap="square">
            <a:spAutoFit/>
          </a:bodyPr>
          <a:lstStyle/>
          <a:p>
            <a:r>
              <a:rPr lang="en-US" dirty="0">
                <a:latin typeface="din-next-w01-light"/>
              </a:rPr>
              <a:t>Elasticsearch is a search engine based on Lucene. It provides a lightening fast, distributed, multitenant-capable full-text search engine with a HTTP RESTful interface. </a:t>
            </a:r>
          </a:p>
          <a:p>
            <a:endParaRPr lang="en-US" dirty="0">
              <a:latin typeface="din-next-w01-light"/>
            </a:endParaRPr>
          </a:p>
          <a:p>
            <a:r>
              <a:rPr lang="en-US" dirty="0">
                <a:latin typeface="din-next-w01-light"/>
              </a:rPr>
              <a:t>Elasticsearch is released as open source under the terms of the Apache License.  It can be deployed locally or hosted in the cloud.</a:t>
            </a:r>
            <a:endParaRPr lang="en-US" dirty="0"/>
          </a:p>
        </p:txBody>
      </p:sp>
    </p:spTree>
    <p:extLst>
      <p:ext uri="{BB962C8B-B14F-4D97-AF65-F5344CB8AC3E}">
        <p14:creationId xmlns:p14="http://schemas.microsoft.com/office/powerpoint/2010/main" val="4234139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a:xfrm>
            <a:off x="457200" y="187120"/>
            <a:ext cx="7772400" cy="1456267"/>
          </a:xfrm>
        </p:spPr>
        <p:txBody>
          <a:bodyPr/>
          <a:lstStyle/>
          <a:p>
            <a:r>
              <a:rPr lang="en-US" dirty="0"/>
              <a:t>INTRODUCING</a:t>
            </a:r>
          </a:p>
        </p:txBody>
      </p:sp>
      <p:pic>
        <p:nvPicPr>
          <p:cNvPr id="5" name="Picture 4">
            <a:extLst>
              <a:ext uri="{FF2B5EF4-FFF2-40B4-BE49-F238E27FC236}">
                <a16:creationId xmlns:a16="http://schemas.microsoft.com/office/drawing/2014/main" id="{4ACC0624-07D0-8646-9F10-D3F62272EA2D}"/>
              </a:ext>
            </a:extLst>
          </p:cNvPr>
          <p:cNvPicPr>
            <a:picLocks noChangeAspect="1"/>
          </p:cNvPicPr>
          <p:nvPr/>
        </p:nvPicPr>
        <p:blipFill rotWithShape="1">
          <a:blip r:embed="rId2"/>
          <a:srcRect b="35478"/>
          <a:stretch/>
        </p:blipFill>
        <p:spPr>
          <a:xfrm>
            <a:off x="2765013" y="474853"/>
            <a:ext cx="2959062" cy="880800"/>
          </a:xfrm>
          <a:prstGeom prst="rect">
            <a:avLst/>
          </a:prstGeom>
        </p:spPr>
      </p:pic>
      <p:pic>
        <p:nvPicPr>
          <p:cNvPr id="6" name="Picture 5">
            <a:extLst>
              <a:ext uri="{FF2B5EF4-FFF2-40B4-BE49-F238E27FC236}">
                <a16:creationId xmlns:a16="http://schemas.microsoft.com/office/drawing/2014/main" id="{0AF35E04-4B81-7B41-8BC6-ED2032834CC0}"/>
              </a:ext>
            </a:extLst>
          </p:cNvPr>
          <p:cNvPicPr>
            <a:picLocks noChangeAspect="1"/>
          </p:cNvPicPr>
          <p:nvPr/>
        </p:nvPicPr>
        <p:blipFill rotWithShape="1">
          <a:blip r:embed="rId3"/>
          <a:srcRect b="37313"/>
          <a:stretch/>
        </p:blipFill>
        <p:spPr>
          <a:xfrm>
            <a:off x="2765013" y="2078556"/>
            <a:ext cx="2639209" cy="1309769"/>
          </a:xfrm>
          <a:prstGeom prst="rect">
            <a:avLst/>
          </a:prstGeom>
        </p:spPr>
      </p:pic>
      <p:sp>
        <p:nvSpPr>
          <p:cNvPr id="7" name="TextBox 6">
            <a:extLst>
              <a:ext uri="{FF2B5EF4-FFF2-40B4-BE49-F238E27FC236}">
                <a16:creationId xmlns:a16="http://schemas.microsoft.com/office/drawing/2014/main" id="{A06C659A-E10C-394B-BEFC-9C1290763FFC}"/>
              </a:ext>
            </a:extLst>
          </p:cNvPr>
          <p:cNvSpPr txBox="1"/>
          <p:nvPr/>
        </p:nvSpPr>
        <p:spPr>
          <a:xfrm>
            <a:off x="774118" y="2632106"/>
            <a:ext cx="1794499" cy="646331"/>
          </a:xfrm>
          <a:prstGeom prst="rect">
            <a:avLst/>
          </a:prstGeom>
          <a:noFill/>
        </p:spPr>
        <p:txBody>
          <a:bodyPr wrap="square" rtlCol="0">
            <a:spAutoFit/>
          </a:bodyPr>
          <a:lstStyle/>
          <a:p>
            <a:r>
              <a:rPr lang="en-US" dirty="0"/>
              <a:t>Well known for being part of the </a:t>
            </a:r>
          </a:p>
        </p:txBody>
      </p:sp>
      <p:sp>
        <p:nvSpPr>
          <p:cNvPr id="11" name="TextBox 10">
            <a:extLst>
              <a:ext uri="{FF2B5EF4-FFF2-40B4-BE49-F238E27FC236}">
                <a16:creationId xmlns:a16="http://schemas.microsoft.com/office/drawing/2014/main" id="{2BD0B7B0-B8F7-074C-9483-FC9940E23665}"/>
              </a:ext>
            </a:extLst>
          </p:cNvPr>
          <p:cNvSpPr txBox="1"/>
          <p:nvPr/>
        </p:nvSpPr>
        <p:spPr>
          <a:xfrm>
            <a:off x="3498975" y="3249825"/>
            <a:ext cx="1171283" cy="646331"/>
          </a:xfrm>
          <a:prstGeom prst="rect">
            <a:avLst/>
          </a:prstGeom>
          <a:noFill/>
        </p:spPr>
        <p:txBody>
          <a:bodyPr wrap="none" rtlCol="0">
            <a:spAutoFit/>
          </a:bodyPr>
          <a:lstStyle/>
          <a:p>
            <a:r>
              <a:rPr lang="en-US" sz="3600" dirty="0"/>
              <a:t>Stack</a:t>
            </a:r>
          </a:p>
        </p:txBody>
      </p:sp>
      <p:pic>
        <p:nvPicPr>
          <p:cNvPr id="10" name="Picture 9">
            <a:extLst>
              <a:ext uri="{FF2B5EF4-FFF2-40B4-BE49-F238E27FC236}">
                <a16:creationId xmlns:a16="http://schemas.microsoft.com/office/drawing/2014/main" id="{A3E6AAC0-8D3D-AA4C-A7C8-1135D20B2987}"/>
              </a:ext>
            </a:extLst>
          </p:cNvPr>
          <p:cNvPicPr>
            <a:picLocks noChangeAspect="1"/>
          </p:cNvPicPr>
          <p:nvPr/>
        </p:nvPicPr>
        <p:blipFill>
          <a:blip r:embed="rId4"/>
          <a:stretch>
            <a:fillRect/>
          </a:stretch>
        </p:blipFill>
        <p:spPr>
          <a:xfrm>
            <a:off x="2974416" y="5721630"/>
            <a:ext cx="614749" cy="614749"/>
          </a:xfrm>
          <a:prstGeom prst="rect">
            <a:avLst/>
          </a:prstGeom>
        </p:spPr>
      </p:pic>
      <p:sp>
        <p:nvSpPr>
          <p:cNvPr id="14" name="TextBox 13">
            <a:extLst>
              <a:ext uri="{FF2B5EF4-FFF2-40B4-BE49-F238E27FC236}">
                <a16:creationId xmlns:a16="http://schemas.microsoft.com/office/drawing/2014/main" id="{5851F531-1C17-6E48-A0ED-6269CF3E0214}"/>
              </a:ext>
            </a:extLst>
          </p:cNvPr>
          <p:cNvSpPr txBox="1"/>
          <p:nvPr/>
        </p:nvSpPr>
        <p:spPr>
          <a:xfrm>
            <a:off x="3584438" y="5787873"/>
            <a:ext cx="2234073" cy="461665"/>
          </a:xfrm>
          <a:prstGeom prst="rect">
            <a:avLst/>
          </a:prstGeom>
          <a:noFill/>
        </p:spPr>
        <p:txBody>
          <a:bodyPr wrap="none" rtlCol="0">
            <a:spAutoFit/>
          </a:bodyPr>
          <a:lstStyle/>
          <a:p>
            <a:r>
              <a:rPr lang="en-US" sz="2400" dirty="0"/>
              <a:t>The Elastic Stack</a:t>
            </a:r>
          </a:p>
        </p:txBody>
      </p:sp>
      <p:sp>
        <p:nvSpPr>
          <p:cNvPr id="15" name="TextBox 14">
            <a:extLst>
              <a:ext uri="{FF2B5EF4-FFF2-40B4-BE49-F238E27FC236}">
                <a16:creationId xmlns:a16="http://schemas.microsoft.com/office/drawing/2014/main" id="{44C8EDF8-5D19-2740-B2E7-1EB9D6B06D0B}"/>
              </a:ext>
            </a:extLst>
          </p:cNvPr>
          <p:cNvSpPr txBox="1"/>
          <p:nvPr/>
        </p:nvSpPr>
        <p:spPr>
          <a:xfrm>
            <a:off x="456711" y="5844339"/>
            <a:ext cx="2605200" cy="369332"/>
          </a:xfrm>
          <a:prstGeom prst="rect">
            <a:avLst/>
          </a:prstGeom>
          <a:noFill/>
        </p:spPr>
        <p:txBody>
          <a:bodyPr wrap="none" rtlCol="0">
            <a:spAutoFit/>
          </a:bodyPr>
          <a:lstStyle/>
          <a:p>
            <a:r>
              <a:rPr lang="en-US" dirty="0"/>
              <a:t>Note: this was rebranded</a:t>
            </a:r>
          </a:p>
        </p:txBody>
      </p:sp>
      <p:sp>
        <p:nvSpPr>
          <p:cNvPr id="16" name="TextBox 15">
            <a:extLst>
              <a:ext uri="{FF2B5EF4-FFF2-40B4-BE49-F238E27FC236}">
                <a16:creationId xmlns:a16="http://schemas.microsoft.com/office/drawing/2014/main" id="{F5ACD0B7-A726-9B47-A8E9-DDD907FC4388}"/>
              </a:ext>
            </a:extLst>
          </p:cNvPr>
          <p:cNvSpPr txBox="1"/>
          <p:nvPr/>
        </p:nvSpPr>
        <p:spPr>
          <a:xfrm>
            <a:off x="5600618" y="2632106"/>
            <a:ext cx="2994143" cy="646331"/>
          </a:xfrm>
          <a:prstGeom prst="rect">
            <a:avLst/>
          </a:prstGeom>
          <a:noFill/>
        </p:spPr>
        <p:txBody>
          <a:bodyPr wrap="square" rtlCol="0">
            <a:spAutoFit/>
          </a:bodyPr>
          <a:lstStyle/>
          <a:p>
            <a:r>
              <a:rPr lang="en-US" dirty="0"/>
              <a:t>used to analyze log data generated by your application</a:t>
            </a:r>
          </a:p>
        </p:txBody>
      </p:sp>
    </p:spTree>
    <p:extLst>
      <p:ext uri="{BB962C8B-B14F-4D97-AF65-F5344CB8AC3E}">
        <p14:creationId xmlns:p14="http://schemas.microsoft.com/office/powerpoint/2010/main" val="3673819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a:xfrm>
            <a:off x="454191" y="148891"/>
            <a:ext cx="1256275" cy="1456267"/>
          </a:xfrm>
        </p:spPr>
        <p:txBody>
          <a:bodyPr/>
          <a:lstStyle/>
          <a:p>
            <a:r>
              <a:rPr lang="en-US" dirty="0"/>
              <a:t>WHY</a:t>
            </a:r>
          </a:p>
        </p:txBody>
      </p:sp>
      <p:pic>
        <p:nvPicPr>
          <p:cNvPr id="5" name="Picture 4">
            <a:extLst>
              <a:ext uri="{FF2B5EF4-FFF2-40B4-BE49-F238E27FC236}">
                <a16:creationId xmlns:a16="http://schemas.microsoft.com/office/drawing/2014/main" id="{4ACC0624-07D0-8646-9F10-D3F62272EA2D}"/>
              </a:ext>
            </a:extLst>
          </p:cNvPr>
          <p:cNvPicPr>
            <a:picLocks noChangeAspect="1"/>
          </p:cNvPicPr>
          <p:nvPr/>
        </p:nvPicPr>
        <p:blipFill rotWithShape="1">
          <a:blip r:embed="rId2"/>
          <a:srcRect b="35478"/>
          <a:stretch/>
        </p:blipFill>
        <p:spPr>
          <a:xfrm>
            <a:off x="1399863" y="436624"/>
            <a:ext cx="2959062" cy="880800"/>
          </a:xfrm>
          <a:prstGeom prst="rect">
            <a:avLst/>
          </a:prstGeom>
        </p:spPr>
      </p:pic>
      <p:pic>
        <p:nvPicPr>
          <p:cNvPr id="6" name="Picture 5">
            <a:extLst>
              <a:ext uri="{FF2B5EF4-FFF2-40B4-BE49-F238E27FC236}">
                <a16:creationId xmlns:a16="http://schemas.microsoft.com/office/drawing/2014/main" id="{297D1D02-E075-094A-B80C-60A39A385475}"/>
              </a:ext>
            </a:extLst>
          </p:cNvPr>
          <p:cNvPicPr>
            <a:picLocks noChangeAspect="1"/>
          </p:cNvPicPr>
          <p:nvPr/>
        </p:nvPicPr>
        <p:blipFill>
          <a:blip r:embed="rId3"/>
          <a:stretch>
            <a:fillRect/>
          </a:stretch>
        </p:blipFill>
        <p:spPr>
          <a:xfrm>
            <a:off x="1222649" y="3267330"/>
            <a:ext cx="1016196" cy="1132703"/>
          </a:xfrm>
          <a:prstGeom prst="rect">
            <a:avLst/>
          </a:prstGeom>
        </p:spPr>
      </p:pic>
      <p:pic>
        <p:nvPicPr>
          <p:cNvPr id="16" name="Picture 15">
            <a:extLst>
              <a:ext uri="{FF2B5EF4-FFF2-40B4-BE49-F238E27FC236}">
                <a16:creationId xmlns:a16="http://schemas.microsoft.com/office/drawing/2014/main" id="{9EA81F03-E75E-704A-A457-7508109F38A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344" b="97266" l="9961" r="89844">
                        <a14:foregroundMark x1="66406" y1="8008" x2="66797" y2="9961"/>
                        <a14:foregroundMark x1="37500" y1="2344" x2="41992" y2="2734"/>
                        <a14:foregroundMark x1="40430" y1="97266" x2="48047" y2="97266"/>
                        <a14:foregroundMark x1="35547" y1="14063" x2="38281" y2="14453"/>
                        <a14:foregroundMark x1="33398" y1="20117" x2="33398" y2="20117"/>
                        <a14:foregroundMark x1="35547" y1="33008" x2="35547" y2="33008"/>
                        <a14:foregroundMark x1="35938" y1="39063" x2="35938" y2="39063"/>
                        <a14:foregroundMark x1="35352" y1="45313" x2="35352" y2="45313"/>
                        <a14:foregroundMark x1="39453" y1="26563" x2="39453" y2="26563"/>
                        <a14:foregroundMark x1="39453" y1="51367" x2="41797" y2="51563"/>
                        <a14:backgroundMark x1="38672" y1="8398" x2="44336" y2="8789"/>
                        <a14:backgroundMark x1="45898" y1="92773" x2="58008" y2="93555"/>
                        <a14:backgroundMark x1="32227" y1="23438" x2="32227" y2="23438"/>
                        <a14:backgroundMark x1="36914" y1="23828" x2="36914" y2="23828"/>
                        <a14:backgroundMark x1="43750" y1="49219" x2="43750" y2="49219"/>
                        <a14:backgroundMark x1="51172" y1="49414" x2="51172" y2="49414"/>
                      </a14:backgroundRemoval>
                    </a14:imgEffect>
                  </a14:imgLayer>
                </a14:imgProps>
              </a:ext>
            </a:extLst>
          </a:blip>
          <a:stretch>
            <a:fillRect/>
          </a:stretch>
        </p:blipFill>
        <p:spPr>
          <a:xfrm>
            <a:off x="4123400" y="2650007"/>
            <a:ext cx="1127556" cy="1127556"/>
          </a:xfrm>
          <a:prstGeom prst="rect">
            <a:avLst/>
          </a:prstGeom>
        </p:spPr>
      </p:pic>
      <p:sp>
        <p:nvSpPr>
          <p:cNvPr id="17" name="Title 1">
            <a:extLst>
              <a:ext uri="{FF2B5EF4-FFF2-40B4-BE49-F238E27FC236}">
                <a16:creationId xmlns:a16="http://schemas.microsoft.com/office/drawing/2014/main" id="{BD81D321-6C02-3544-AE37-9B36DB75CFF2}"/>
              </a:ext>
            </a:extLst>
          </p:cNvPr>
          <p:cNvSpPr txBox="1">
            <a:spLocks/>
          </p:cNvSpPr>
          <p:nvPr/>
        </p:nvSpPr>
        <p:spPr>
          <a:xfrm>
            <a:off x="1222649" y="2475254"/>
            <a:ext cx="1016196" cy="75323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FAST</a:t>
            </a:r>
          </a:p>
        </p:txBody>
      </p:sp>
      <p:sp>
        <p:nvSpPr>
          <p:cNvPr id="19" name="Rectangle 18">
            <a:extLst>
              <a:ext uri="{FF2B5EF4-FFF2-40B4-BE49-F238E27FC236}">
                <a16:creationId xmlns:a16="http://schemas.microsoft.com/office/drawing/2014/main" id="{0CF9DA2F-8C8E-8641-B665-79B174FA072B}"/>
              </a:ext>
            </a:extLst>
          </p:cNvPr>
          <p:cNvSpPr/>
          <p:nvPr/>
        </p:nvSpPr>
        <p:spPr>
          <a:xfrm>
            <a:off x="4123400" y="2005359"/>
            <a:ext cx="1127556" cy="584775"/>
          </a:xfrm>
          <a:prstGeom prst="rect">
            <a:avLst/>
          </a:prstGeom>
        </p:spPr>
        <p:txBody>
          <a:bodyPr wrap="square">
            <a:spAutoFit/>
          </a:bodyPr>
          <a:lstStyle/>
          <a:p>
            <a:pPr algn="ctr"/>
            <a:r>
              <a:rPr lang="en-US" sz="1600" dirty="0"/>
              <a:t>Document Centric</a:t>
            </a:r>
            <a:endParaRPr lang="en-US" sz="1600" b="1" dirty="0"/>
          </a:p>
        </p:txBody>
      </p:sp>
      <p:pic>
        <p:nvPicPr>
          <p:cNvPr id="21" name="Picture 20">
            <a:extLst>
              <a:ext uri="{FF2B5EF4-FFF2-40B4-BE49-F238E27FC236}">
                <a16:creationId xmlns:a16="http://schemas.microsoft.com/office/drawing/2014/main" id="{E19C6E76-BE0C-C449-930C-2404A300F82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737" b="97895" l="0" r="93158">
                        <a14:foregroundMark x1="70526" y1="14211" x2="70526" y2="14211"/>
                        <a14:foregroundMark x1="65263" y1="13158" x2="75789" y2="21579"/>
                        <a14:foregroundMark x1="85789" y1="38947" x2="85789" y2="50000"/>
                        <a14:foregroundMark x1="73684" y1="79474" x2="82632" y2="71579"/>
                        <a14:foregroundMark x1="25263" y1="14211" x2="47895" y2="11053"/>
                        <a14:foregroundMark x1="84737" y1="68421" x2="88947" y2="54211"/>
                        <a14:foregroundMark x1="13158" y1="73684" x2="13158" y2="34737"/>
                        <a14:foregroundMark x1="42632" y1="91053" x2="57368" y2="92105"/>
                        <a14:foregroundMark x1="44737" y1="4737" x2="51053" y2="6842"/>
                        <a14:foregroundMark x1="28421" y1="47895" x2="34737" y2="37895"/>
                        <a14:foregroundMark x1="0" y1="56316" x2="2632" y2="44737"/>
                        <a14:foregroundMark x1="91053" y1="56316" x2="91053" y2="56316"/>
                        <a14:foregroundMark x1="93158" y1="54211" x2="93158" y2="44737"/>
                        <a14:foregroundMark x1="40526" y1="97368" x2="57368" y2="97895"/>
                        <a14:foregroundMark x1="1053" y1="59474" x2="0" y2="45789"/>
                        <a14:foregroundMark x1="1053" y1="59474" x2="0" y2="45789"/>
                        <a14:foregroundMark x1="40000" y1="66316" x2="49474" y2="69474"/>
                        <a14:foregroundMark x1="2632" y1="61053" x2="2632" y2="42632"/>
                        <a14:foregroundMark x1="2632" y1="61579" x2="2632" y2="43684"/>
                        <a14:foregroundMark x1="4737" y1="62632" x2="3684" y2="44737"/>
                        <a14:backgroundMark x1="56842" y1="40000" x2="66316" y2="51053"/>
                        <a14:backgroundMark x1="31053" y1="24737" x2="34737" y2="23158"/>
                        <a14:backgroundMark x1="40000" y1="20000" x2="44737" y2="19474"/>
                        <a14:backgroundMark x1="17895" y1="41053" x2="21053" y2="34737"/>
                        <a14:backgroundMark x1="16316" y1="52632" x2="16316" y2="45789"/>
                        <a14:backgroundMark x1="18421" y1="62105" x2="16316" y2="55263"/>
                        <a14:backgroundMark x1="23158" y1="60000" x2="31053" y2="57895"/>
                        <a14:backgroundMark x1="34211" y1="56316" x2="43684" y2="52632"/>
                        <a14:backgroundMark x1="43684" y1="52632" x2="44211" y2="52105"/>
                        <a14:backgroundMark x1="46316" y1="51579" x2="55789" y2="49474"/>
                        <a14:backgroundMark x1="51053" y1="38421" x2="52632" y2="24211"/>
                      </a14:backgroundRemoval>
                    </a14:imgEffect>
                  </a14:imgLayer>
                </a14:imgProps>
              </a:ext>
            </a:extLst>
          </a:blip>
          <a:stretch>
            <a:fillRect/>
          </a:stretch>
        </p:blipFill>
        <p:spPr>
          <a:xfrm>
            <a:off x="4241115" y="4683117"/>
            <a:ext cx="1009841" cy="1009841"/>
          </a:xfrm>
          <a:prstGeom prst="rect">
            <a:avLst/>
          </a:prstGeom>
        </p:spPr>
      </p:pic>
      <p:pic>
        <p:nvPicPr>
          <p:cNvPr id="22" name="Picture 21">
            <a:extLst>
              <a:ext uri="{FF2B5EF4-FFF2-40B4-BE49-F238E27FC236}">
                <a16:creationId xmlns:a16="http://schemas.microsoft.com/office/drawing/2014/main" id="{B33FB748-6901-F04A-9BF6-9A32B66ABD93}"/>
              </a:ext>
            </a:extLst>
          </p:cNvPr>
          <p:cNvPicPr>
            <a:picLocks noChangeAspect="1"/>
          </p:cNvPicPr>
          <p:nvPr/>
        </p:nvPicPr>
        <p:blipFill>
          <a:blip r:embed="rId8">
            <a:duotone>
              <a:schemeClr val="accent5">
                <a:shade val="45000"/>
                <a:satMod val="135000"/>
              </a:schemeClr>
              <a:prstClr val="white"/>
            </a:duotone>
          </a:blip>
          <a:stretch>
            <a:fillRect/>
          </a:stretch>
        </p:blipFill>
        <p:spPr>
          <a:xfrm>
            <a:off x="5853691" y="4607128"/>
            <a:ext cx="1270000" cy="1270000"/>
          </a:xfrm>
          <a:prstGeom prst="rect">
            <a:avLst/>
          </a:prstGeom>
        </p:spPr>
      </p:pic>
      <p:sp>
        <p:nvSpPr>
          <p:cNvPr id="23" name="Rectangle 22">
            <a:extLst>
              <a:ext uri="{FF2B5EF4-FFF2-40B4-BE49-F238E27FC236}">
                <a16:creationId xmlns:a16="http://schemas.microsoft.com/office/drawing/2014/main" id="{4B112EE0-B288-C649-BF86-6BEA3526D3C3}"/>
              </a:ext>
            </a:extLst>
          </p:cNvPr>
          <p:cNvSpPr/>
          <p:nvPr/>
        </p:nvSpPr>
        <p:spPr>
          <a:xfrm>
            <a:off x="4066051" y="4000608"/>
            <a:ext cx="1242254" cy="584775"/>
          </a:xfrm>
          <a:prstGeom prst="rect">
            <a:avLst/>
          </a:prstGeom>
        </p:spPr>
        <p:txBody>
          <a:bodyPr wrap="square">
            <a:spAutoFit/>
          </a:bodyPr>
          <a:lstStyle/>
          <a:p>
            <a:pPr algn="ctr"/>
            <a:r>
              <a:rPr lang="en-US" sz="1600" dirty="0"/>
              <a:t>Shard/</a:t>
            </a:r>
          </a:p>
          <a:p>
            <a:pPr algn="ctr"/>
            <a:r>
              <a:rPr lang="en-US" sz="1600" dirty="0"/>
              <a:t>Partition</a:t>
            </a:r>
          </a:p>
        </p:txBody>
      </p:sp>
      <p:sp>
        <p:nvSpPr>
          <p:cNvPr id="24" name="Rectangle 23">
            <a:extLst>
              <a:ext uri="{FF2B5EF4-FFF2-40B4-BE49-F238E27FC236}">
                <a16:creationId xmlns:a16="http://schemas.microsoft.com/office/drawing/2014/main" id="{47F6E1DC-635C-6D41-9684-DF55A6F59697}"/>
              </a:ext>
            </a:extLst>
          </p:cNvPr>
          <p:cNvSpPr/>
          <p:nvPr/>
        </p:nvSpPr>
        <p:spPr>
          <a:xfrm>
            <a:off x="5867564" y="2042241"/>
            <a:ext cx="1242254" cy="584775"/>
          </a:xfrm>
          <a:prstGeom prst="rect">
            <a:avLst/>
          </a:prstGeom>
        </p:spPr>
        <p:txBody>
          <a:bodyPr wrap="square">
            <a:spAutoFit/>
          </a:bodyPr>
          <a:lstStyle/>
          <a:p>
            <a:pPr algn="ctr"/>
            <a:r>
              <a:rPr lang="en-US" sz="1600" dirty="0"/>
              <a:t>Index</a:t>
            </a:r>
          </a:p>
          <a:p>
            <a:pPr algn="ctr"/>
            <a:r>
              <a:rPr lang="en-US" sz="1600" dirty="0"/>
              <a:t>Everything</a:t>
            </a:r>
          </a:p>
        </p:txBody>
      </p:sp>
      <p:sp>
        <p:nvSpPr>
          <p:cNvPr id="25" name="Rectangle 24">
            <a:extLst>
              <a:ext uri="{FF2B5EF4-FFF2-40B4-BE49-F238E27FC236}">
                <a16:creationId xmlns:a16="http://schemas.microsoft.com/office/drawing/2014/main" id="{4EE03A65-A2E3-6943-98C9-7E090EE7D236}"/>
              </a:ext>
            </a:extLst>
          </p:cNvPr>
          <p:cNvSpPr/>
          <p:nvPr/>
        </p:nvSpPr>
        <p:spPr>
          <a:xfrm>
            <a:off x="3022121" y="1541600"/>
            <a:ext cx="4961159" cy="338554"/>
          </a:xfrm>
          <a:prstGeom prst="rect">
            <a:avLst/>
          </a:prstGeom>
        </p:spPr>
        <p:txBody>
          <a:bodyPr wrap="square">
            <a:spAutoFit/>
          </a:bodyPr>
          <a:lstStyle/>
          <a:p>
            <a:pPr algn="ctr"/>
            <a:r>
              <a:rPr lang="en-US" sz="1600" dirty="0"/>
              <a:t>Extremely Fast. Optimized for search.  Flexible Schema.</a:t>
            </a:r>
            <a:endParaRPr lang="en-US" sz="1600" b="1" dirty="0"/>
          </a:p>
        </p:txBody>
      </p:sp>
      <p:pic>
        <p:nvPicPr>
          <p:cNvPr id="26" name="Picture 25">
            <a:extLst>
              <a:ext uri="{FF2B5EF4-FFF2-40B4-BE49-F238E27FC236}">
                <a16:creationId xmlns:a16="http://schemas.microsoft.com/office/drawing/2014/main" id="{3BF9E47D-E122-9046-AF0B-4239C7918A65}"/>
              </a:ext>
            </a:extLst>
          </p:cNvPr>
          <p:cNvPicPr>
            <a:picLocks noChangeAspect="1"/>
          </p:cNvPicPr>
          <p:nvPr/>
        </p:nvPicPr>
        <p:blipFill>
          <a:blip r:embed="rId9">
            <a:duotone>
              <a:schemeClr val="accent4">
                <a:shade val="45000"/>
                <a:satMod val="135000"/>
              </a:schemeClr>
              <a:prstClr val="white"/>
            </a:duotone>
          </a:blip>
          <a:stretch>
            <a:fillRect/>
          </a:stretch>
        </p:blipFill>
        <p:spPr>
          <a:xfrm>
            <a:off x="5879777" y="2615743"/>
            <a:ext cx="1217827" cy="1217827"/>
          </a:xfrm>
          <a:prstGeom prst="rect">
            <a:avLst/>
          </a:prstGeom>
        </p:spPr>
      </p:pic>
      <p:sp>
        <p:nvSpPr>
          <p:cNvPr id="27" name="Rectangle 26">
            <a:extLst>
              <a:ext uri="{FF2B5EF4-FFF2-40B4-BE49-F238E27FC236}">
                <a16:creationId xmlns:a16="http://schemas.microsoft.com/office/drawing/2014/main" id="{30A32506-2249-844C-87AB-1DA9E3979CD9}"/>
              </a:ext>
            </a:extLst>
          </p:cNvPr>
          <p:cNvSpPr/>
          <p:nvPr/>
        </p:nvSpPr>
        <p:spPr>
          <a:xfrm>
            <a:off x="5867564" y="4000608"/>
            <a:ext cx="1242254" cy="584775"/>
          </a:xfrm>
          <a:prstGeom prst="rect">
            <a:avLst/>
          </a:prstGeom>
        </p:spPr>
        <p:txBody>
          <a:bodyPr wrap="square">
            <a:spAutoFit/>
          </a:bodyPr>
          <a:lstStyle/>
          <a:p>
            <a:pPr algn="ctr"/>
            <a:r>
              <a:rPr lang="en-US" sz="1600" dirty="0"/>
              <a:t>Distributed</a:t>
            </a:r>
          </a:p>
          <a:p>
            <a:pPr algn="ctr"/>
            <a:r>
              <a:rPr lang="en-US" sz="1600" dirty="0"/>
              <a:t>Cluster</a:t>
            </a:r>
          </a:p>
        </p:txBody>
      </p:sp>
      <p:sp>
        <p:nvSpPr>
          <p:cNvPr id="15" name="Title 1">
            <a:extLst>
              <a:ext uri="{FF2B5EF4-FFF2-40B4-BE49-F238E27FC236}">
                <a16:creationId xmlns:a16="http://schemas.microsoft.com/office/drawing/2014/main" id="{2EF1DC10-FA52-7E44-AA4E-D38B2FF7DD27}"/>
              </a:ext>
            </a:extLst>
          </p:cNvPr>
          <p:cNvSpPr txBox="1">
            <a:spLocks/>
          </p:cNvSpPr>
          <p:nvPr/>
        </p:nvSpPr>
        <p:spPr>
          <a:xfrm>
            <a:off x="4358925" y="533626"/>
            <a:ext cx="4471018" cy="686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FOR YOUR APPLICATION</a:t>
            </a:r>
          </a:p>
        </p:txBody>
      </p:sp>
    </p:spTree>
    <p:extLst>
      <p:ext uri="{BB962C8B-B14F-4D97-AF65-F5344CB8AC3E}">
        <p14:creationId xmlns:p14="http://schemas.microsoft.com/office/powerpoint/2010/main" val="53532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a:xfrm>
            <a:off x="454191" y="148891"/>
            <a:ext cx="7772400" cy="1456267"/>
          </a:xfrm>
        </p:spPr>
        <p:txBody>
          <a:bodyPr/>
          <a:lstStyle/>
          <a:p>
            <a:r>
              <a:rPr lang="en-US" dirty="0"/>
              <a:t>WHY</a:t>
            </a:r>
          </a:p>
        </p:txBody>
      </p:sp>
      <p:pic>
        <p:nvPicPr>
          <p:cNvPr id="5" name="Picture 4">
            <a:extLst>
              <a:ext uri="{FF2B5EF4-FFF2-40B4-BE49-F238E27FC236}">
                <a16:creationId xmlns:a16="http://schemas.microsoft.com/office/drawing/2014/main" id="{4ACC0624-07D0-8646-9F10-D3F62272EA2D}"/>
              </a:ext>
            </a:extLst>
          </p:cNvPr>
          <p:cNvPicPr>
            <a:picLocks noChangeAspect="1"/>
          </p:cNvPicPr>
          <p:nvPr/>
        </p:nvPicPr>
        <p:blipFill rotWithShape="1">
          <a:blip r:embed="rId2"/>
          <a:srcRect b="35478"/>
          <a:stretch/>
        </p:blipFill>
        <p:spPr>
          <a:xfrm>
            <a:off x="1387506" y="436624"/>
            <a:ext cx="2959062" cy="880800"/>
          </a:xfrm>
          <a:prstGeom prst="rect">
            <a:avLst/>
          </a:prstGeom>
        </p:spPr>
      </p:pic>
      <p:pic>
        <p:nvPicPr>
          <p:cNvPr id="7" name="Picture 6">
            <a:extLst>
              <a:ext uri="{FF2B5EF4-FFF2-40B4-BE49-F238E27FC236}">
                <a16:creationId xmlns:a16="http://schemas.microsoft.com/office/drawing/2014/main" id="{9A9BFBFF-9669-5547-9897-5AA04CD5AD81}"/>
              </a:ext>
            </a:extLst>
          </p:cNvPr>
          <p:cNvPicPr>
            <a:picLocks noChangeAspect="1"/>
          </p:cNvPicPr>
          <p:nvPr/>
        </p:nvPicPr>
        <p:blipFill>
          <a:blip r:embed="rId3"/>
          <a:stretch>
            <a:fillRect/>
          </a:stretch>
        </p:blipFill>
        <p:spPr>
          <a:xfrm>
            <a:off x="935696" y="2592735"/>
            <a:ext cx="1786993" cy="1609183"/>
          </a:xfrm>
          <a:prstGeom prst="rect">
            <a:avLst/>
          </a:prstGeom>
        </p:spPr>
      </p:pic>
      <p:sp>
        <p:nvSpPr>
          <p:cNvPr id="11" name="Title 1">
            <a:extLst>
              <a:ext uri="{FF2B5EF4-FFF2-40B4-BE49-F238E27FC236}">
                <a16:creationId xmlns:a16="http://schemas.microsoft.com/office/drawing/2014/main" id="{8C71558B-7256-C047-A734-172EBC3C6F22}"/>
              </a:ext>
            </a:extLst>
          </p:cNvPr>
          <p:cNvSpPr txBox="1">
            <a:spLocks/>
          </p:cNvSpPr>
          <p:nvPr/>
        </p:nvSpPr>
        <p:spPr>
          <a:xfrm>
            <a:off x="266230" y="1892891"/>
            <a:ext cx="3125924" cy="75323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SCALABLE</a:t>
            </a:r>
          </a:p>
        </p:txBody>
      </p:sp>
      <p:sp>
        <p:nvSpPr>
          <p:cNvPr id="14" name="Rectangle 13">
            <a:extLst>
              <a:ext uri="{FF2B5EF4-FFF2-40B4-BE49-F238E27FC236}">
                <a16:creationId xmlns:a16="http://schemas.microsoft.com/office/drawing/2014/main" id="{70992669-2D69-7F49-9C86-5D4DF5379DDE}"/>
              </a:ext>
            </a:extLst>
          </p:cNvPr>
          <p:cNvSpPr/>
          <p:nvPr/>
        </p:nvSpPr>
        <p:spPr>
          <a:xfrm>
            <a:off x="4009767" y="2054126"/>
            <a:ext cx="4442254" cy="1077218"/>
          </a:xfrm>
          <a:prstGeom prst="rect">
            <a:avLst/>
          </a:prstGeom>
        </p:spPr>
        <p:txBody>
          <a:bodyPr wrap="square">
            <a:spAutoFit/>
          </a:bodyPr>
          <a:lstStyle/>
          <a:p>
            <a:pPr fontAlgn="base"/>
            <a:r>
              <a:rPr lang="en-US" sz="1600" dirty="0"/>
              <a:t>“We can support clusters of massive scale. Well into the 100s of terabytes.  One of our largest customers is currently at 750TB and should be in excess of 1PB by the end of the year. “ - </a:t>
            </a:r>
            <a:r>
              <a:rPr lang="en-US" sz="1600" b="1" dirty="0" err="1"/>
              <a:t>Scalefastr</a:t>
            </a:r>
            <a:endParaRPr lang="en-US" sz="1600" b="0" dirty="0">
              <a:effectLst/>
            </a:endParaRPr>
          </a:p>
        </p:txBody>
      </p:sp>
      <p:sp>
        <p:nvSpPr>
          <p:cNvPr id="15" name="Rectangle 14">
            <a:extLst>
              <a:ext uri="{FF2B5EF4-FFF2-40B4-BE49-F238E27FC236}">
                <a16:creationId xmlns:a16="http://schemas.microsoft.com/office/drawing/2014/main" id="{32CC631B-9271-C34A-81BE-2D76C8B8C631}"/>
              </a:ext>
            </a:extLst>
          </p:cNvPr>
          <p:cNvSpPr/>
          <p:nvPr/>
        </p:nvSpPr>
        <p:spPr>
          <a:xfrm>
            <a:off x="4009767" y="3410145"/>
            <a:ext cx="4442254" cy="1077218"/>
          </a:xfrm>
          <a:prstGeom prst="rect">
            <a:avLst/>
          </a:prstGeom>
        </p:spPr>
        <p:txBody>
          <a:bodyPr wrap="square">
            <a:spAutoFit/>
          </a:bodyPr>
          <a:lstStyle/>
          <a:p>
            <a:r>
              <a:rPr lang="en-US" sz="1600" dirty="0"/>
              <a:t>“Today there are 60+ Elasticsearch clusters and 2000+ nodes. The daily ingestion reaches 18 billion documents, and daily search requests reach 3.5 billion. ” - </a:t>
            </a:r>
            <a:r>
              <a:rPr lang="en-US" sz="1600" b="1" dirty="0"/>
              <a:t>eBay</a:t>
            </a:r>
          </a:p>
        </p:txBody>
      </p:sp>
      <p:sp>
        <p:nvSpPr>
          <p:cNvPr id="8" name="Title 1">
            <a:extLst>
              <a:ext uri="{FF2B5EF4-FFF2-40B4-BE49-F238E27FC236}">
                <a16:creationId xmlns:a16="http://schemas.microsoft.com/office/drawing/2014/main" id="{3788927B-35C5-5846-80C9-7C47EBDA4843}"/>
              </a:ext>
            </a:extLst>
          </p:cNvPr>
          <p:cNvSpPr txBox="1">
            <a:spLocks/>
          </p:cNvSpPr>
          <p:nvPr/>
        </p:nvSpPr>
        <p:spPr>
          <a:xfrm>
            <a:off x="4358925" y="533626"/>
            <a:ext cx="4471018" cy="686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FOR YOUR APPLICATION</a:t>
            </a:r>
          </a:p>
        </p:txBody>
      </p:sp>
    </p:spTree>
    <p:extLst>
      <p:ext uri="{BB962C8B-B14F-4D97-AF65-F5344CB8AC3E}">
        <p14:creationId xmlns:p14="http://schemas.microsoft.com/office/powerpoint/2010/main" val="179235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F398CA9-4F07-3141-B673-0ECBE9561CAD}"/>
              </a:ext>
            </a:extLst>
          </p:cNvPr>
          <p:cNvGrpSpPr/>
          <p:nvPr/>
        </p:nvGrpSpPr>
        <p:grpSpPr>
          <a:xfrm>
            <a:off x="496856" y="2757816"/>
            <a:ext cx="4603738" cy="3323900"/>
            <a:chOff x="630852" y="2411827"/>
            <a:chExt cx="5120372" cy="3694414"/>
          </a:xfrm>
        </p:grpSpPr>
        <p:cxnSp>
          <p:nvCxnSpPr>
            <p:cNvPr id="29" name="Elbow Connector 10">
              <a:extLst>
                <a:ext uri="{FF2B5EF4-FFF2-40B4-BE49-F238E27FC236}">
                  <a16:creationId xmlns:a16="http://schemas.microsoft.com/office/drawing/2014/main" id="{A83D5D94-D928-9B40-855C-3FC79D9F510B}"/>
                </a:ext>
              </a:extLst>
            </p:cNvPr>
            <p:cNvCxnSpPr>
              <a:cxnSpLocks/>
            </p:cNvCxnSpPr>
            <p:nvPr/>
          </p:nvCxnSpPr>
          <p:spPr>
            <a:xfrm flipH="1">
              <a:off x="2646464" y="4677689"/>
              <a:ext cx="3104760" cy="0"/>
            </a:xfrm>
            <a:prstGeom prst="straightConnector1">
              <a:avLst/>
            </a:prstGeom>
            <a:ln w="381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DE6FE45-9685-A74F-8128-25BB736DB31D}"/>
                </a:ext>
              </a:extLst>
            </p:cNvPr>
            <p:cNvPicPr>
              <a:picLocks noChangeAspect="1"/>
            </p:cNvPicPr>
            <p:nvPr/>
          </p:nvPicPr>
          <p:blipFill>
            <a:blip r:embed="rId2"/>
            <a:stretch>
              <a:fillRect/>
            </a:stretch>
          </p:blipFill>
          <p:spPr>
            <a:xfrm>
              <a:off x="630852" y="2411827"/>
              <a:ext cx="3780509" cy="3694414"/>
            </a:xfrm>
            <a:prstGeom prst="rect">
              <a:avLst/>
            </a:prstGeom>
          </p:spPr>
        </p:pic>
        <p:sp>
          <p:nvSpPr>
            <p:cNvPr id="6" name="Oval 5">
              <a:extLst>
                <a:ext uri="{FF2B5EF4-FFF2-40B4-BE49-F238E27FC236}">
                  <a16:creationId xmlns:a16="http://schemas.microsoft.com/office/drawing/2014/main" id="{EA949ECB-657B-594F-B6CB-FFF37471B0BA}"/>
                </a:ext>
              </a:extLst>
            </p:cNvPr>
            <p:cNvSpPr/>
            <p:nvPr/>
          </p:nvSpPr>
          <p:spPr>
            <a:xfrm>
              <a:off x="1856085" y="3626380"/>
              <a:ext cx="1331402" cy="1274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B239E89-347E-CA40-A988-CC7DE328EED7}"/>
                </a:ext>
              </a:extLst>
            </p:cNvPr>
            <p:cNvPicPr>
              <a:picLocks noChangeAspect="1"/>
            </p:cNvPicPr>
            <p:nvPr/>
          </p:nvPicPr>
          <p:blipFill>
            <a:blip r:embed="rId3">
              <a:duotone>
                <a:prstClr val="black"/>
                <a:srgbClr val="D9C3A5">
                  <a:tint val="50000"/>
                  <a:satMod val="180000"/>
                </a:srgbClr>
              </a:duotone>
            </a:blip>
            <a:stretch>
              <a:fillRect/>
            </a:stretch>
          </p:blipFill>
          <p:spPr>
            <a:xfrm>
              <a:off x="1670785" y="3810996"/>
              <a:ext cx="1702609" cy="870740"/>
            </a:xfrm>
            <a:prstGeom prst="rect">
              <a:avLst/>
            </a:prstGeom>
          </p:spPr>
        </p:pic>
        <p:cxnSp>
          <p:nvCxnSpPr>
            <p:cNvPr id="19" name="Elbow Connector 10">
              <a:extLst>
                <a:ext uri="{FF2B5EF4-FFF2-40B4-BE49-F238E27FC236}">
                  <a16:creationId xmlns:a16="http://schemas.microsoft.com/office/drawing/2014/main" id="{1F1ADC0C-1AAC-004A-A73B-E51213E38969}"/>
                </a:ext>
              </a:extLst>
            </p:cNvPr>
            <p:cNvCxnSpPr>
              <a:cxnSpLocks/>
            </p:cNvCxnSpPr>
            <p:nvPr/>
          </p:nvCxnSpPr>
          <p:spPr>
            <a:xfrm flipH="1" flipV="1">
              <a:off x="1723767" y="3463666"/>
              <a:ext cx="317618" cy="347330"/>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Elbow Connector 10">
              <a:extLst>
                <a:ext uri="{FF2B5EF4-FFF2-40B4-BE49-F238E27FC236}">
                  <a16:creationId xmlns:a16="http://schemas.microsoft.com/office/drawing/2014/main" id="{06D3EEBE-E588-D346-A6F7-AFDAEC7CE81F}"/>
                </a:ext>
              </a:extLst>
            </p:cNvPr>
            <p:cNvCxnSpPr>
              <a:cxnSpLocks/>
            </p:cNvCxnSpPr>
            <p:nvPr/>
          </p:nvCxnSpPr>
          <p:spPr>
            <a:xfrm flipV="1">
              <a:off x="2521106" y="3197693"/>
              <a:ext cx="0" cy="393921"/>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Elbow Connector 10">
              <a:extLst>
                <a:ext uri="{FF2B5EF4-FFF2-40B4-BE49-F238E27FC236}">
                  <a16:creationId xmlns:a16="http://schemas.microsoft.com/office/drawing/2014/main" id="{F7A9F2A8-1AD2-0641-AE30-5CA9234E5374}"/>
                </a:ext>
              </a:extLst>
            </p:cNvPr>
            <p:cNvCxnSpPr>
              <a:cxnSpLocks/>
            </p:cNvCxnSpPr>
            <p:nvPr/>
          </p:nvCxnSpPr>
          <p:spPr>
            <a:xfrm flipH="1">
              <a:off x="1445817" y="4252907"/>
              <a:ext cx="436759" cy="0"/>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Elbow Connector 10">
              <a:extLst>
                <a:ext uri="{FF2B5EF4-FFF2-40B4-BE49-F238E27FC236}">
                  <a16:creationId xmlns:a16="http://schemas.microsoft.com/office/drawing/2014/main" id="{20EA74A7-08D8-0247-9FB0-507A4E9064B0}"/>
                </a:ext>
              </a:extLst>
            </p:cNvPr>
            <p:cNvCxnSpPr>
              <a:cxnSpLocks/>
            </p:cNvCxnSpPr>
            <p:nvPr/>
          </p:nvCxnSpPr>
          <p:spPr>
            <a:xfrm flipH="1">
              <a:off x="1723767" y="4731846"/>
              <a:ext cx="320896" cy="293703"/>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Elbow Connector 10">
              <a:extLst>
                <a:ext uri="{FF2B5EF4-FFF2-40B4-BE49-F238E27FC236}">
                  <a16:creationId xmlns:a16="http://schemas.microsoft.com/office/drawing/2014/main" id="{9C124BDB-EE0D-A344-8B07-3FAE1A21796C}"/>
                </a:ext>
              </a:extLst>
            </p:cNvPr>
            <p:cNvCxnSpPr>
              <a:cxnSpLocks/>
            </p:cNvCxnSpPr>
            <p:nvPr/>
          </p:nvCxnSpPr>
          <p:spPr>
            <a:xfrm>
              <a:off x="2525783" y="4926173"/>
              <a:ext cx="7680" cy="379579"/>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Elbow Connector 10">
              <a:extLst>
                <a:ext uri="{FF2B5EF4-FFF2-40B4-BE49-F238E27FC236}">
                  <a16:creationId xmlns:a16="http://schemas.microsoft.com/office/drawing/2014/main" id="{86856353-6627-5B43-A3B4-2FC71A50311E}"/>
                </a:ext>
              </a:extLst>
            </p:cNvPr>
            <p:cNvCxnSpPr>
              <a:cxnSpLocks/>
            </p:cNvCxnSpPr>
            <p:nvPr/>
          </p:nvCxnSpPr>
          <p:spPr>
            <a:xfrm flipV="1">
              <a:off x="2988471" y="3508407"/>
              <a:ext cx="309535" cy="290232"/>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10">
              <a:extLst>
                <a:ext uri="{FF2B5EF4-FFF2-40B4-BE49-F238E27FC236}">
                  <a16:creationId xmlns:a16="http://schemas.microsoft.com/office/drawing/2014/main" id="{D667294D-C1D3-294A-84EA-38593E7CB3CD}"/>
                </a:ext>
              </a:extLst>
            </p:cNvPr>
            <p:cNvCxnSpPr>
              <a:cxnSpLocks/>
            </p:cNvCxnSpPr>
            <p:nvPr/>
          </p:nvCxnSpPr>
          <p:spPr>
            <a:xfrm flipV="1">
              <a:off x="3187487" y="4245850"/>
              <a:ext cx="413396" cy="17899"/>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Elbow Connector 10">
              <a:extLst>
                <a:ext uri="{FF2B5EF4-FFF2-40B4-BE49-F238E27FC236}">
                  <a16:creationId xmlns:a16="http://schemas.microsoft.com/office/drawing/2014/main" id="{8FDF911C-F707-174C-A4CC-3EAB8F302549}"/>
                </a:ext>
              </a:extLst>
            </p:cNvPr>
            <p:cNvCxnSpPr>
              <a:cxnSpLocks/>
            </p:cNvCxnSpPr>
            <p:nvPr/>
          </p:nvCxnSpPr>
          <p:spPr>
            <a:xfrm>
              <a:off x="3000068" y="4731846"/>
              <a:ext cx="319737" cy="325533"/>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5" name="Title 1">
            <a:extLst>
              <a:ext uri="{FF2B5EF4-FFF2-40B4-BE49-F238E27FC236}">
                <a16:creationId xmlns:a16="http://schemas.microsoft.com/office/drawing/2014/main" id="{A6BE32E7-A457-C340-AF86-6C1E43CB74FD}"/>
              </a:ext>
            </a:extLst>
          </p:cNvPr>
          <p:cNvSpPr txBox="1">
            <a:spLocks/>
          </p:cNvSpPr>
          <p:nvPr/>
        </p:nvSpPr>
        <p:spPr>
          <a:xfrm>
            <a:off x="397712" y="619347"/>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Your users on</a:t>
            </a:r>
          </a:p>
        </p:txBody>
      </p:sp>
      <p:cxnSp>
        <p:nvCxnSpPr>
          <p:cNvPr id="31" name="Elbow Connector 10">
            <a:extLst>
              <a:ext uri="{FF2B5EF4-FFF2-40B4-BE49-F238E27FC236}">
                <a16:creationId xmlns:a16="http://schemas.microsoft.com/office/drawing/2014/main" id="{5D9C71F6-CB17-6F4F-8E6C-3E45159AA663}"/>
              </a:ext>
            </a:extLst>
          </p:cNvPr>
          <p:cNvCxnSpPr>
            <a:cxnSpLocks/>
          </p:cNvCxnSpPr>
          <p:nvPr/>
        </p:nvCxnSpPr>
        <p:spPr>
          <a:xfrm>
            <a:off x="6538333" y="3573170"/>
            <a:ext cx="0" cy="893510"/>
          </a:xfrm>
          <a:prstGeom prst="straightConnector1">
            <a:avLst/>
          </a:prstGeom>
          <a:ln w="38100">
            <a:solidFill>
              <a:schemeClr val="accent4">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AFBC1452-0A48-DB45-BA5D-C5423D41C383}"/>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ackgroundRemoval t="10000" b="90000" l="10000" r="90000">
                        <a14:foregroundMark x1="30646" y1="18573" x2="40810" y2="18336"/>
                        <a14:foregroundMark x1="40810" y1="18336" x2="42601" y2="18336"/>
                        <a14:foregroundMark x1="35164" y1="33318" x2="35164" y2="33318"/>
                        <a14:foregroundMark x1="33723" y1="40832" x2="33723" y2="40832"/>
                        <a14:foregroundMark x1="27765" y1="47353" x2="27765" y2="47353"/>
                        <a14:foregroundMark x1="36410" y1="47826" x2="36410" y2="47826"/>
                        <a14:foregroundMark x1="34774" y1="54348" x2="34774" y2="54348"/>
                        <a14:foregroundMark x1="34969" y1="61059" x2="34969" y2="61059"/>
                        <a14:foregroundMark x1="60086" y1="37854" x2="60086" y2="37854"/>
                        <a14:backgroundMark x1="71612" y1="35350" x2="71612" y2="35350"/>
                      </a14:backgroundRemoval>
                    </a14:imgEffect>
                  </a14:imgLayer>
                </a14:imgProps>
              </a:ext>
            </a:extLst>
          </a:blip>
          <a:stretch>
            <a:fillRect/>
          </a:stretch>
        </p:blipFill>
        <p:spPr>
          <a:xfrm>
            <a:off x="5648562" y="2144065"/>
            <a:ext cx="1779542" cy="1466320"/>
          </a:xfrm>
          <a:prstGeom prst="rect">
            <a:avLst/>
          </a:prstGeom>
        </p:spPr>
      </p:pic>
      <p:pic>
        <p:nvPicPr>
          <p:cNvPr id="48" name="Picture 47">
            <a:extLst>
              <a:ext uri="{FF2B5EF4-FFF2-40B4-BE49-F238E27FC236}">
                <a16:creationId xmlns:a16="http://schemas.microsoft.com/office/drawing/2014/main" id="{B189748A-6DE9-804C-BE37-0CDF5C5DC636}"/>
              </a:ext>
            </a:extLst>
          </p:cNvPr>
          <p:cNvPicPr>
            <a:picLocks noChangeAspect="1"/>
          </p:cNvPicPr>
          <p:nvPr/>
        </p:nvPicPr>
        <p:blipFill rotWithShape="1">
          <a:blip r:embed="rId6"/>
          <a:srcRect b="35478"/>
          <a:stretch/>
        </p:blipFill>
        <p:spPr>
          <a:xfrm>
            <a:off x="5392878" y="4393108"/>
            <a:ext cx="2337667" cy="807278"/>
          </a:xfrm>
          <a:prstGeom prst="rect">
            <a:avLst/>
          </a:prstGeom>
        </p:spPr>
      </p:pic>
      <p:pic>
        <p:nvPicPr>
          <p:cNvPr id="20" name="Picture 19">
            <a:extLst>
              <a:ext uri="{FF2B5EF4-FFF2-40B4-BE49-F238E27FC236}">
                <a16:creationId xmlns:a16="http://schemas.microsoft.com/office/drawing/2014/main" id="{C1390899-C7F7-1448-AED9-3C7D6FD92FD0}"/>
              </a:ext>
            </a:extLst>
          </p:cNvPr>
          <p:cNvPicPr>
            <a:picLocks noChangeAspect="1"/>
          </p:cNvPicPr>
          <p:nvPr/>
        </p:nvPicPr>
        <p:blipFill>
          <a:blip r:embed="rId7"/>
          <a:stretch>
            <a:fillRect/>
          </a:stretch>
        </p:blipFill>
        <p:spPr>
          <a:xfrm>
            <a:off x="7428104" y="2224496"/>
            <a:ext cx="1184834" cy="1184834"/>
          </a:xfrm>
          <a:prstGeom prst="rect">
            <a:avLst/>
          </a:prstGeom>
        </p:spPr>
      </p:pic>
      <p:pic>
        <p:nvPicPr>
          <p:cNvPr id="49" name="Picture 48">
            <a:extLst>
              <a:ext uri="{FF2B5EF4-FFF2-40B4-BE49-F238E27FC236}">
                <a16:creationId xmlns:a16="http://schemas.microsoft.com/office/drawing/2014/main" id="{5C728F64-0C0D-9543-A5F6-203E477584BF}"/>
              </a:ext>
            </a:extLst>
          </p:cNvPr>
          <p:cNvPicPr>
            <a:picLocks noChangeAspect="1"/>
          </p:cNvPicPr>
          <p:nvPr/>
        </p:nvPicPr>
        <p:blipFill rotWithShape="1">
          <a:blip r:embed="rId6"/>
          <a:srcRect b="35478"/>
          <a:stretch/>
        </p:blipFill>
        <p:spPr>
          <a:xfrm>
            <a:off x="3024293" y="496679"/>
            <a:ext cx="2959062" cy="880800"/>
          </a:xfrm>
          <a:prstGeom prst="rect">
            <a:avLst/>
          </a:prstGeom>
        </p:spPr>
      </p:pic>
    </p:spTree>
    <p:extLst>
      <p:ext uri="{BB962C8B-B14F-4D97-AF65-F5344CB8AC3E}">
        <p14:creationId xmlns:p14="http://schemas.microsoft.com/office/powerpoint/2010/main" val="2387611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a:xfrm>
            <a:off x="2075935" y="2489999"/>
            <a:ext cx="4735171" cy="1624801"/>
          </a:xfrm>
        </p:spPr>
        <p:txBody>
          <a:bodyPr>
            <a:noAutofit/>
          </a:bodyPr>
          <a:lstStyle/>
          <a:p>
            <a:pPr algn="ctr"/>
            <a:r>
              <a:rPr lang="en-US" sz="3600" cap="none" dirty="0"/>
              <a:t>That sounds </a:t>
            </a:r>
            <a:r>
              <a:rPr lang="en-US" sz="3600" u="sng" cap="none" dirty="0"/>
              <a:t>awesome</a:t>
            </a:r>
            <a:r>
              <a:rPr lang="en-US" sz="3600" cap="none" dirty="0"/>
              <a:t>!!</a:t>
            </a:r>
            <a:br>
              <a:rPr lang="en-US" cap="none" dirty="0"/>
            </a:br>
            <a:br>
              <a:rPr lang="en-US" cap="none" dirty="0"/>
            </a:br>
            <a:r>
              <a:rPr lang="en-US" cap="none" dirty="0"/>
              <a:t>But, how does Elastic Search fit into my data infrastructure?</a:t>
            </a:r>
          </a:p>
        </p:txBody>
      </p:sp>
      <p:sp>
        <p:nvSpPr>
          <p:cNvPr id="35" name="Title 1">
            <a:extLst>
              <a:ext uri="{FF2B5EF4-FFF2-40B4-BE49-F238E27FC236}">
                <a16:creationId xmlns:a16="http://schemas.microsoft.com/office/drawing/2014/main" id="{A6BE32E7-A457-C340-AF86-6C1E43CB74FD}"/>
              </a:ext>
            </a:extLst>
          </p:cNvPr>
          <p:cNvSpPr txBox="1">
            <a:spLocks/>
          </p:cNvSpPr>
          <p:nvPr/>
        </p:nvSpPr>
        <p:spPr>
          <a:xfrm>
            <a:off x="458262" y="392225"/>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Bringing your data into</a:t>
            </a:r>
          </a:p>
        </p:txBody>
      </p:sp>
      <p:pic>
        <p:nvPicPr>
          <p:cNvPr id="27" name="Picture 26">
            <a:extLst>
              <a:ext uri="{FF2B5EF4-FFF2-40B4-BE49-F238E27FC236}">
                <a16:creationId xmlns:a16="http://schemas.microsoft.com/office/drawing/2014/main" id="{B8DD8401-62E8-E747-9DC9-8DE4DB8C6B26}"/>
              </a:ext>
            </a:extLst>
          </p:cNvPr>
          <p:cNvPicPr>
            <a:picLocks noChangeAspect="1"/>
          </p:cNvPicPr>
          <p:nvPr/>
        </p:nvPicPr>
        <p:blipFill rotWithShape="1">
          <a:blip r:embed="rId2"/>
          <a:srcRect b="35478"/>
          <a:stretch/>
        </p:blipFill>
        <p:spPr>
          <a:xfrm>
            <a:off x="4605957" y="283744"/>
            <a:ext cx="2959062" cy="880800"/>
          </a:xfrm>
          <a:prstGeom prst="rect">
            <a:avLst/>
          </a:prstGeom>
        </p:spPr>
      </p:pic>
    </p:spTree>
    <p:extLst>
      <p:ext uri="{BB962C8B-B14F-4D97-AF65-F5344CB8AC3E}">
        <p14:creationId xmlns:p14="http://schemas.microsoft.com/office/powerpoint/2010/main" val="52377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a:xfrm>
            <a:off x="458262" y="883622"/>
            <a:ext cx="7007046" cy="401488"/>
          </a:xfrm>
        </p:spPr>
        <p:txBody>
          <a:bodyPr>
            <a:normAutofit fontScale="90000"/>
          </a:bodyPr>
          <a:lstStyle/>
          <a:p>
            <a:r>
              <a:rPr lang="en-US" sz="2400" cap="none" dirty="0"/>
              <a:t>Utilizing a CQRS inspired pattern</a:t>
            </a:r>
          </a:p>
        </p:txBody>
      </p:sp>
      <p:sp>
        <p:nvSpPr>
          <p:cNvPr id="35" name="Title 1">
            <a:extLst>
              <a:ext uri="{FF2B5EF4-FFF2-40B4-BE49-F238E27FC236}">
                <a16:creationId xmlns:a16="http://schemas.microsoft.com/office/drawing/2014/main" id="{A6BE32E7-A457-C340-AF86-6C1E43CB74FD}"/>
              </a:ext>
            </a:extLst>
          </p:cNvPr>
          <p:cNvSpPr txBox="1">
            <a:spLocks/>
          </p:cNvSpPr>
          <p:nvPr/>
        </p:nvSpPr>
        <p:spPr>
          <a:xfrm>
            <a:off x="458262" y="392225"/>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Bringing your data into elastic search</a:t>
            </a:r>
          </a:p>
        </p:txBody>
      </p:sp>
      <p:sp>
        <p:nvSpPr>
          <p:cNvPr id="5" name="Rectangle 4">
            <a:extLst>
              <a:ext uri="{FF2B5EF4-FFF2-40B4-BE49-F238E27FC236}">
                <a16:creationId xmlns:a16="http://schemas.microsoft.com/office/drawing/2014/main" id="{91B365A6-EF65-D745-993B-F1D0543D6D71}"/>
              </a:ext>
            </a:extLst>
          </p:cNvPr>
          <p:cNvSpPr/>
          <p:nvPr/>
        </p:nvSpPr>
        <p:spPr>
          <a:xfrm>
            <a:off x="859056" y="1829881"/>
            <a:ext cx="7269658" cy="1015663"/>
          </a:xfrm>
          <a:prstGeom prst="rect">
            <a:avLst/>
          </a:prstGeom>
        </p:spPr>
        <p:txBody>
          <a:bodyPr wrap="square">
            <a:spAutoFit/>
          </a:bodyPr>
          <a:lstStyle/>
          <a:p>
            <a:pPr algn="ctr"/>
            <a:r>
              <a:rPr lang="en-US" sz="2000" dirty="0"/>
              <a:t>Command/Query Responsibility Segregation (CQRS) is the idea that you can use a different model to update information than the model you use to read information</a:t>
            </a:r>
          </a:p>
        </p:txBody>
      </p:sp>
      <p:grpSp>
        <p:nvGrpSpPr>
          <p:cNvPr id="3" name="Group 2">
            <a:extLst>
              <a:ext uri="{FF2B5EF4-FFF2-40B4-BE49-F238E27FC236}">
                <a16:creationId xmlns:a16="http://schemas.microsoft.com/office/drawing/2014/main" id="{35ECCF7C-DB68-B140-94E3-EF871A7553DF}"/>
              </a:ext>
            </a:extLst>
          </p:cNvPr>
          <p:cNvGrpSpPr/>
          <p:nvPr/>
        </p:nvGrpSpPr>
        <p:grpSpPr>
          <a:xfrm>
            <a:off x="850131" y="3518108"/>
            <a:ext cx="2322752" cy="1934479"/>
            <a:chOff x="630852" y="2411827"/>
            <a:chExt cx="3780509" cy="3694414"/>
          </a:xfrm>
        </p:grpSpPr>
        <p:pic>
          <p:nvPicPr>
            <p:cNvPr id="6" name="Picture 5">
              <a:extLst>
                <a:ext uri="{FF2B5EF4-FFF2-40B4-BE49-F238E27FC236}">
                  <a16:creationId xmlns:a16="http://schemas.microsoft.com/office/drawing/2014/main" id="{F1DF5DC4-C673-6B40-BB5C-F4CF1D465C91}"/>
                </a:ext>
              </a:extLst>
            </p:cNvPr>
            <p:cNvPicPr>
              <a:picLocks noChangeAspect="1"/>
            </p:cNvPicPr>
            <p:nvPr/>
          </p:nvPicPr>
          <p:blipFill>
            <a:blip r:embed="rId2"/>
            <a:stretch>
              <a:fillRect/>
            </a:stretch>
          </p:blipFill>
          <p:spPr>
            <a:xfrm>
              <a:off x="630852" y="2411827"/>
              <a:ext cx="3780509" cy="3694414"/>
            </a:xfrm>
            <a:prstGeom prst="rect">
              <a:avLst/>
            </a:prstGeom>
          </p:spPr>
        </p:pic>
        <p:sp>
          <p:nvSpPr>
            <p:cNvPr id="7" name="Oval 6">
              <a:extLst>
                <a:ext uri="{FF2B5EF4-FFF2-40B4-BE49-F238E27FC236}">
                  <a16:creationId xmlns:a16="http://schemas.microsoft.com/office/drawing/2014/main" id="{1882E187-EC4C-F847-9D65-32109FC0F3B3}"/>
                </a:ext>
              </a:extLst>
            </p:cNvPr>
            <p:cNvSpPr/>
            <p:nvPr/>
          </p:nvSpPr>
          <p:spPr>
            <a:xfrm>
              <a:off x="1856085" y="3626380"/>
              <a:ext cx="1331402" cy="1274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E379B09-CEFE-7D42-B67D-D3E828FF35C6}"/>
                </a:ext>
              </a:extLst>
            </p:cNvPr>
            <p:cNvPicPr>
              <a:picLocks noChangeAspect="1"/>
            </p:cNvPicPr>
            <p:nvPr/>
          </p:nvPicPr>
          <p:blipFill>
            <a:blip r:embed="rId3">
              <a:duotone>
                <a:prstClr val="black"/>
                <a:srgbClr val="D9C3A5">
                  <a:tint val="50000"/>
                  <a:satMod val="180000"/>
                </a:srgbClr>
              </a:duotone>
            </a:blip>
            <a:stretch>
              <a:fillRect/>
            </a:stretch>
          </p:blipFill>
          <p:spPr>
            <a:xfrm>
              <a:off x="1670785" y="3810996"/>
              <a:ext cx="1702609" cy="870740"/>
            </a:xfrm>
            <a:prstGeom prst="rect">
              <a:avLst/>
            </a:prstGeom>
          </p:spPr>
        </p:pic>
        <p:cxnSp>
          <p:nvCxnSpPr>
            <p:cNvPr id="9" name="Elbow Connector 10">
              <a:extLst>
                <a:ext uri="{FF2B5EF4-FFF2-40B4-BE49-F238E27FC236}">
                  <a16:creationId xmlns:a16="http://schemas.microsoft.com/office/drawing/2014/main" id="{64213616-CF7C-7A4F-8F16-08F2E2E8AE32}"/>
                </a:ext>
              </a:extLst>
            </p:cNvPr>
            <p:cNvCxnSpPr>
              <a:cxnSpLocks/>
            </p:cNvCxnSpPr>
            <p:nvPr/>
          </p:nvCxnSpPr>
          <p:spPr>
            <a:xfrm flipH="1" flipV="1">
              <a:off x="1723767" y="3463666"/>
              <a:ext cx="317618" cy="347330"/>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Elbow Connector 10">
              <a:extLst>
                <a:ext uri="{FF2B5EF4-FFF2-40B4-BE49-F238E27FC236}">
                  <a16:creationId xmlns:a16="http://schemas.microsoft.com/office/drawing/2014/main" id="{3553B824-5AF6-4544-9114-BE7B17508F31}"/>
                </a:ext>
              </a:extLst>
            </p:cNvPr>
            <p:cNvCxnSpPr>
              <a:cxnSpLocks/>
            </p:cNvCxnSpPr>
            <p:nvPr/>
          </p:nvCxnSpPr>
          <p:spPr>
            <a:xfrm flipV="1">
              <a:off x="2521106" y="3197693"/>
              <a:ext cx="0" cy="393921"/>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167E2C7-3DB4-8B45-A906-024BE497F6AD}"/>
                </a:ext>
              </a:extLst>
            </p:cNvPr>
            <p:cNvCxnSpPr>
              <a:cxnSpLocks/>
            </p:cNvCxnSpPr>
            <p:nvPr/>
          </p:nvCxnSpPr>
          <p:spPr>
            <a:xfrm flipH="1">
              <a:off x="1445817" y="4252907"/>
              <a:ext cx="436759" cy="0"/>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Elbow Connector 10">
              <a:extLst>
                <a:ext uri="{FF2B5EF4-FFF2-40B4-BE49-F238E27FC236}">
                  <a16:creationId xmlns:a16="http://schemas.microsoft.com/office/drawing/2014/main" id="{BDD57766-58D8-A44F-B2CF-9DE25A0878FE}"/>
                </a:ext>
              </a:extLst>
            </p:cNvPr>
            <p:cNvCxnSpPr>
              <a:cxnSpLocks/>
            </p:cNvCxnSpPr>
            <p:nvPr/>
          </p:nvCxnSpPr>
          <p:spPr>
            <a:xfrm flipH="1">
              <a:off x="1723767" y="4731846"/>
              <a:ext cx="320896" cy="293703"/>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Elbow Connector 10">
              <a:extLst>
                <a:ext uri="{FF2B5EF4-FFF2-40B4-BE49-F238E27FC236}">
                  <a16:creationId xmlns:a16="http://schemas.microsoft.com/office/drawing/2014/main" id="{C6FBB534-CCDB-1544-B5AE-B19462F04033}"/>
                </a:ext>
              </a:extLst>
            </p:cNvPr>
            <p:cNvCxnSpPr>
              <a:cxnSpLocks/>
            </p:cNvCxnSpPr>
            <p:nvPr/>
          </p:nvCxnSpPr>
          <p:spPr>
            <a:xfrm>
              <a:off x="2525783" y="4926173"/>
              <a:ext cx="7680" cy="379579"/>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Elbow Connector 10">
              <a:extLst>
                <a:ext uri="{FF2B5EF4-FFF2-40B4-BE49-F238E27FC236}">
                  <a16:creationId xmlns:a16="http://schemas.microsoft.com/office/drawing/2014/main" id="{49FFFC41-7C1D-734A-8847-57FBF84D1C46}"/>
                </a:ext>
              </a:extLst>
            </p:cNvPr>
            <p:cNvCxnSpPr>
              <a:cxnSpLocks/>
            </p:cNvCxnSpPr>
            <p:nvPr/>
          </p:nvCxnSpPr>
          <p:spPr>
            <a:xfrm flipV="1">
              <a:off x="2988471" y="3508407"/>
              <a:ext cx="309535" cy="290232"/>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0">
              <a:extLst>
                <a:ext uri="{FF2B5EF4-FFF2-40B4-BE49-F238E27FC236}">
                  <a16:creationId xmlns:a16="http://schemas.microsoft.com/office/drawing/2014/main" id="{BAE23C56-7868-C444-ADB4-06FF51CF9F2D}"/>
                </a:ext>
              </a:extLst>
            </p:cNvPr>
            <p:cNvCxnSpPr>
              <a:cxnSpLocks/>
            </p:cNvCxnSpPr>
            <p:nvPr/>
          </p:nvCxnSpPr>
          <p:spPr>
            <a:xfrm flipV="1">
              <a:off x="3187487" y="4245850"/>
              <a:ext cx="413396" cy="17899"/>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0">
              <a:extLst>
                <a:ext uri="{FF2B5EF4-FFF2-40B4-BE49-F238E27FC236}">
                  <a16:creationId xmlns:a16="http://schemas.microsoft.com/office/drawing/2014/main" id="{A7155EFD-2A75-9640-964F-983ACBAB729C}"/>
                </a:ext>
              </a:extLst>
            </p:cNvPr>
            <p:cNvCxnSpPr>
              <a:cxnSpLocks/>
            </p:cNvCxnSpPr>
            <p:nvPr/>
          </p:nvCxnSpPr>
          <p:spPr>
            <a:xfrm>
              <a:off x="3000068" y="4731846"/>
              <a:ext cx="319737" cy="325533"/>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8" name="Elbow Connector 10">
            <a:extLst>
              <a:ext uri="{FF2B5EF4-FFF2-40B4-BE49-F238E27FC236}">
                <a16:creationId xmlns:a16="http://schemas.microsoft.com/office/drawing/2014/main" id="{82A77FC3-ED05-FE47-92FD-DEE7F6F31674}"/>
              </a:ext>
            </a:extLst>
          </p:cNvPr>
          <p:cNvCxnSpPr>
            <a:cxnSpLocks/>
          </p:cNvCxnSpPr>
          <p:nvPr/>
        </p:nvCxnSpPr>
        <p:spPr>
          <a:xfrm>
            <a:off x="6808538" y="4335851"/>
            <a:ext cx="0" cy="693763"/>
          </a:xfrm>
          <a:prstGeom prst="straightConnector1">
            <a:avLst/>
          </a:prstGeom>
          <a:ln w="38100">
            <a:solidFill>
              <a:schemeClr val="accent4">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CA1DBCE-A650-394C-841B-9100431691D6}"/>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ackgroundRemoval t="10000" b="90000" l="10000" r="90000">
                        <a14:foregroundMark x1="30646" y1="18573" x2="40810" y2="18336"/>
                        <a14:foregroundMark x1="40810" y1="18336" x2="42601" y2="18336"/>
                        <a14:foregroundMark x1="35164" y1="33318" x2="35164" y2="33318"/>
                        <a14:foregroundMark x1="33723" y1="40832" x2="33723" y2="40832"/>
                        <a14:foregroundMark x1="27765" y1="47353" x2="27765" y2="47353"/>
                        <a14:foregroundMark x1="36410" y1="47826" x2="36410" y2="47826"/>
                        <a14:foregroundMark x1="34774" y1="54348" x2="34774" y2="54348"/>
                        <a14:foregroundMark x1="34969" y1="61059" x2="34969" y2="61059"/>
                        <a14:foregroundMark x1="60086" y1="37854" x2="60086" y2="37854"/>
                        <a14:backgroundMark x1="71612" y1="35350" x2="71612" y2="35350"/>
                      </a14:backgroundRemoval>
                    </a14:imgEffect>
                  </a14:imgLayer>
                </a14:imgProps>
              </a:ext>
            </a:extLst>
          </a:blip>
          <a:stretch>
            <a:fillRect/>
          </a:stretch>
        </p:blipFill>
        <p:spPr>
          <a:xfrm>
            <a:off x="6306324" y="3508216"/>
            <a:ext cx="1004427" cy="827635"/>
          </a:xfrm>
          <a:prstGeom prst="rect">
            <a:avLst/>
          </a:prstGeom>
        </p:spPr>
      </p:pic>
      <p:grpSp>
        <p:nvGrpSpPr>
          <p:cNvPr id="4" name="Group 3">
            <a:extLst>
              <a:ext uri="{FF2B5EF4-FFF2-40B4-BE49-F238E27FC236}">
                <a16:creationId xmlns:a16="http://schemas.microsoft.com/office/drawing/2014/main" id="{861B506E-D99C-AF48-8C10-C7CFF916E7B2}"/>
              </a:ext>
            </a:extLst>
          </p:cNvPr>
          <p:cNvGrpSpPr/>
          <p:nvPr/>
        </p:nvGrpSpPr>
        <p:grpSpPr>
          <a:xfrm>
            <a:off x="6046210" y="5100992"/>
            <a:ext cx="1475160" cy="545369"/>
            <a:chOff x="5800182" y="4204765"/>
            <a:chExt cx="2273643" cy="963827"/>
          </a:xfrm>
        </p:grpSpPr>
        <p:sp>
          <p:nvSpPr>
            <p:cNvPr id="20" name="Rectangle 19">
              <a:extLst>
                <a:ext uri="{FF2B5EF4-FFF2-40B4-BE49-F238E27FC236}">
                  <a16:creationId xmlns:a16="http://schemas.microsoft.com/office/drawing/2014/main" id="{EC194390-4E4E-7341-86CE-3E26D849B40B}"/>
                </a:ext>
              </a:extLst>
            </p:cNvPr>
            <p:cNvSpPr/>
            <p:nvPr/>
          </p:nvSpPr>
          <p:spPr>
            <a:xfrm>
              <a:off x="5800182" y="4204765"/>
              <a:ext cx="2273643" cy="9638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FDE212F-6188-C245-95FA-08BD68F0EC51}"/>
                </a:ext>
              </a:extLst>
            </p:cNvPr>
            <p:cNvPicPr>
              <a:picLocks noChangeAspect="1"/>
            </p:cNvPicPr>
            <p:nvPr/>
          </p:nvPicPr>
          <p:blipFill>
            <a:blip r:embed="rId6">
              <a:lum bright="70000" contrast="-70000"/>
            </a:blip>
            <a:stretch>
              <a:fillRect/>
            </a:stretch>
          </p:blipFill>
          <p:spPr>
            <a:xfrm>
              <a:off x="5950271" y="4283132"/>
              <a:ext cx="602907" cy="775392"/>
            </a:xfrm>
            <a:prstGeom prst="rect">
              <a:avLst/>
            </a:prstGeom>
          </p:spPr>
        </p:pic>
        <p:pic>
          <p:nvPicPr>
            <p:cNvPr id="22" name="Picture 21">
              <a:extLst>
                <a:ext uri="{FF2B5EF4-FFF2-40B4-BE49-F238E27FC236}">
                  <a16:creationId xmlns:a16="http://schemas.microsoft.com/office/drawing/2014/main" id="{40EBD928-65F5-2645-BE76-B224708FD064}"/>
                </a:ext>
              </a:extLst>
            </p:cNvPr>
            <p:cNvPicPr>
              <a:picLocks noChangeAspect="1"/>
            </p:cNvPicPr>
            <p:nvPr/>
          </p:nvPicPr>
          <p:blipFill>
            <a:blip r:embed="rId6">
              <a:lum bright="70000" contrast="-70000"/>
            </a:blip>
            <a:stretch>
              <a:fillRect/>
            </a:stretch>
          </p:blipFill>
          <p:spPr>
            <a:xfrm>
              <a:off x="6623007" y="4279638"/>
              <a:ext cx="602907" cy="775392"/>
            </a:xfrm>
            <a:prstGeom prst="rect">
              <a:avLst/>
            </a:prstGeom>
          </p:spPr>
        </p:pic>
        <p:pic>
          <p:nvPicPr>
            <p:cNvPr id="23" name="Picture 22">
              <a:extLst>
                <a:ext uri="{FF2B5EF4-FFF2-40B4-BE49-F238E27FC236}">
                  <a16:creationId xmlns:a16="http://schemas.microsoft.com/office/drawing/2014/main" id="{8D20B45A-FF4A-2245-B7B0-06A3026BEDC7}"/>
                </a:ext>
              </a:extLst>
            </p:cNvPr>
            <p:cNvPicPr>
              <a:picLocks noChangeAspect="1"/>
            </p:cNvPicPr>
            <p:nvPr/>
          </p:nvPicPr>
          <p:blipFill>
            <a:blip r:embed="rId6">
              <a:lum bright="70000" contrast="-70000"/>
            </a:blip>
            <a:stretch>
              <a:fillRect/>
            </a:stretch>
          </p:blipFill>
          <p:spPr>
            <a:xfrm>
              <a:off x="7290488" y="4271056"/>
              <a:ext cx="602907" cy="775392"/>
            </a:xfrm>
            <a:prstGeom prst="rect">
              <a:avLst/>
            </a:prstGeom>
          </p:spPr>
        </p:pic>
      </p:grpSp>
      <p:sp>
        <p:nvSpPr>
          <p:cNvPr id="28" name="Rectangle 27">
            <a:extLst>
              <a:ext uri="{FF2B5EF4-FFF2-40B4-BE49-F238E27FC236}">
                <a16:creationId xmlns:a16="http://schemas.microsoft.com/office/drawing/2014/main" id="{6E0C212F-ADB3-2B41-BA3F-793C034FD895}"/>
              </a:ext>
            </a:extLst>
          </p:cNvPr>
          <p:cNvSpPr/>
          <p:nvPr/>
        </p:nvSpPr>
        <p:spPr>
          <a:xfrm>
            <a:off x="5695325" y="5682204"/>
            <a:ext cx="2285306" cy="369332"/>
          </a:xfrm>
          <a:prstGeom prst="rect">
            <a:avLst/>
          </a:prstGeom>
        </p:spPr>
        <p:txBody>
          <a:bodyPr wrap="none">
            <a:spAutoFit/>
          </a:bodyPr>
          <a:lstStyle/>
          <a:p>
            <a:r>
              <a:rPr lang="en-US" dirty="0"/>
              <a:t>Persistent View Model</a:t>
            </a:r>
          </a:p>
        </p:txBody>
      </p:sp>
      <p:sp>
        <p:nvSpPr>
          <p:cNvPr id="31" name="Rectangle 30">
            <a:extLst>
              <a:ext uri="{FF2B5EF4-FFF2-40B4-BE49-F238E27FC236}">
                <a16:creationId xmlns:a16="http://schemas.microsoft.com/office/drawing/2014/main" id="{7F1AE737-4269-C547-99EC-349D345517D2}"/>
              </a:ext>
            </a:extLst>
          </p:cNvPr>
          <p:cNvSpPr/>
          <p:nvPr/>
        </p:nvSpPr>
        <p:spPr>
          <a:xfrm>
            <a:off x="1061914" y="5546393"/>
            <a:ext cx="1914370" cy="369332"/>
          </a:xfrm>
          <a:prstGeom prst="rect">
            <a:avLst/>
          </a:prstGeom>
        </p:spPr>
        <p:txBody>
          <a:bodyPr wrap="none">
            <a:spAutoFit/>
          </a:bodyPr>
          <a:lstStyle/>
          <a:p>
            <a:r>
              <a:rPr lang="en-US" dirty="0"/>
              <a:t>Transactional Data</a:t>
            </a:r>
          </a:p>
        </p:txBody>
      </p:sp>
      <p:cxnSp>
        <p:nvCxnSpPr>
          <p:cNvPr id="32" name="Elbow Connector 10">
            <a:extLst>
              <a:ext uri="{FF2B5EF4-FFF2-40B4-BE49-F238E27FC236}">
                <a16:creationId xmlns:a16="http://schemas.microsoft.com/office/drawing/2014/main" id="{ABAA3965-2109-F844-A4FB-4358C7546D52}"/>
              </a:ext>
            </a:extLst>
          </p:cNvPr>
          <p:cNvCxnSpPr>
            <a:cxnSpLocks/>
          </p:cNvCxnSpPr>
          <p:nvPr/>
        </p:nvCxnSpPr>
        <p:spPr>
          <a:xfrm flipH="1">
            <a:off x="3571103" y="4557178"/>
            <a:ext cx="1891182" cy="0"/>
          </a:xfrm>
          <a:prstGeom prst="straightConnector1">
            <a:avLst/>
          </a:prstGeom>
          <a:ln w="38100">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946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Elbow Connector 10">
            <a:extLst>
              <a:ext uri="{FF2B5EF4-FFF2-40B4-BE49-F238E27FC236}">
                <a16:creationId xmlns:a16="http://schemas.microsoft.com/office/drawing/2014/main" id="{A83D5D94-D928-9B40-855C-3FC79D9F510B}"/>
              </a:ext>
            </a:extLst>
          </p:cNvPr>
          <p:cNvCxnSpPr>
            <a:cxnSpLocks/>
            <a:stCxn id="3" idx="1"/>
          </p:cNvCxnSpPr>
          <p:nvPr/>
        </p:nvCxnSpPr>
        <p:spPr>
          <a:xfrm flipH="1">
            <a:off x="3071603" y="2531297"/>
            <a:ext cx="1067944" cy="573833"/>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a:xfrm>
            <a:off x="458262" y="930730"/>
            <a:ext cx="7797879" cy="401488"/>
          </a:xfrm>
        </p:spPr>
        <p:txBody>
          <a:bodyPr>
            <a:normAutofit fontScale="90000"/>
          </a:bodyPr>
          <a:lstStyle/>
          <a:p>
            <a:r>
              <a:rPr lang="en-US" sz="2400" cap="none" dirty="0"/>
              <a:t>OPTION 1: Add Elastic search into your database pipeline</a:t>
            </a:r>
          </a:p>
        </p:txBody>
      </p:sp>
      <p:pic>
        <p:nvPicPr>
          <p:cNvPr id="4" name="Picture 3">
            <a:extLst>
              <a:ext uri="{FF2B5EF4-FFF2-40B4-BE49-F238E27FC236}">
                <a16:creationId xmlns:a16="http://schemas.microsoft.com/office/drawing/2014/main" id="{4DE6FE45-9685-A74F-8128-25BB736DB31D}"/>
              </a:ext>
            </a:extLst>
          </p:cNvPr>
          <p:cNvPicPr>
            <a:picLocks noChangeAspect="1"/>
          </p:cNvPicPr>
          <p:nvPr/>
        </p:nvPicPr>
        <p:blipFill rotWithShape="1">
          <a:blip r:embed="rId2"/>
          <a:srcRect t="37538" r="75061" b="37202"/>
          <a:stretch/>
        </p:blipFill>
        <p:spPr>
          <a:xfrm>
            <a:off x="592610" y="2650862"/>
            <a:ext cx="942826" cy="933207"/>
          </a:xfrm>
          <a:prstGeom prst="rect">
            <a:avLst/>
          </a:prstGeom>
        </p:spPr>
      </p:pic>
      <p:grpSp>
        <p:nvGrpSpPr>
          <p:cNvPr id="5" name="Group 4">
            <a:extLst>
              <a:ext uri="{FF2B5EF4-FFF2-40B4-BE49-F238E27FC236}">
                <a16:creationId xmlns:a16="http://schemas.microsoft.com/office/drawing/2014/main" id="{BE2AA36C-4E7F-5A4F-B7FE-830D47502CA5}"/>
              </a:ext>
            </a:extLst>
          </p:cNvPr>
          <p:cNvGrpSpPr/>
          <p:nvPr/>
        </p:nvGrpSpPr>
        <p:grpSpPr>
          <a:xfrm>
            <a:off x="4139547" y="1893928"/>
            <a:ext cx="1702609" cy="1274738"/>
            <a:chOff x="1676447" y="3199290"/>
            <a:chExt cx="1702609" cy="1274738"/>
          </a:xfrm>
        </p:grpSpPr>
        <p:sp>
          <p:nvSpPr>
            <p:cNvPr id="6" name="Oval 5">
              <a:extLst>
                <a:ext uri="{FF2B5EF4-FFF2-40B4-BE49-F238E27FC236}">
                  <a16:creationId xmlns:a16="http://schemas.microsoft.com/office/drawing/2014/main" id="{EA949ECB-657B-594F-B6CB-FFF37471B0BA}"/>
                </a:ext>
              </a:extLst>
            </p:cNvPr>
            <p:cNvSpPr/>
            <p:nvPr/>
          </p:nvSpPr>
          <p:spPr>
            <a:xfrm>
              <a:off x="1856086" y="3199290"/>
              <a:ext cx="1331402" cy="1274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B239E89-347E-CA40-A988-CC7DE328EED7}"/>
                </a:ext>
              </a:extLst>
            </p:cNvPr>
            <p:cNvPicPr>
              <a:picLocks noChangeAspect="1"/>
            </p:cNvPicPr>
            <p:nvPr/>
          </p:nvPicPr>
          <p:blipFill>
            <a:blip r:embed="rId3">
              <a:biLevel thresh="75000"/>
            </a:blip>
            <a:stretch>
              <a:fillRect/>
            </a:stretch>
          </p:blipFill>
          <p:spPr>
            <a:xfrm>
              <a:off x="1676447" y="3401289"/>
              <a:ext cx="1702609" cy="870740"/>
            </a:xfrm>
            <a:prstGeom prst="rect">
              <a:avLst/>
            </a:prstGeom>
          </p:spPr>
        </p:pic>
      </p:grpSp>
      <p:cxnSp>
        <p:nvCxnSpPr>
          <p:cNvPr id="24" name="Elbow Connector 10">
            <a:extLst>
              <a:ext uri="{FF2B5EF4-FFF2-40B4-BE49-F238E27FC236}">
                <a16:creationId xmlns:a16="http://schemas.microsoft.com/office/drawing/2014/main" id="{F7A9F2A8-1AD2-0641-AE30-5CA9234E5374}"/>
              </a:ext>
            </a:extLst>
          </p:cNvPr>
          <p:cNvCxnSpPr>
            <a:cxnSpLocks/>
          </p:cNvCxnSpPr>
          <p:nvPr/>
        </p:nvCxnSpPr>
        <p:spPr>
          <a:xfrm flipH="1">
            <a:off x="1407574" y="3105130"/>
            <a:ext cx="436759" cy="0"/>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Elbow Connector 10">
            <a:extLst>
              <a:ext uri="{FF2B5EF4-FFF2-40B4-BE49-F238E27FC236}">
                <a16:creationId xmlns:a16="http://schemas.microsoft.com/office/drawing/2014/main" id="{5D9C71F6-CB17-6F4F-8E6C-3E45159AA663}"/>
              </a:ext>
            </a:extLst>
          </p:cNvPr>
          <p:cNvCxnSpPr>
            <a:cxnSpLocks/>
            <a:stCxn id="38" idx="1"/>
          </p:cNvCxnSpPr>
          <p:nvPr/>
        </p:nvCxnSpPr>
        <p:spPr>
          <a:xfrm flipH="1">
            <a:off x="6215875" y="4350661"/>
            <a:ext cx="698240" cy="0"/>
          </a:xfrm>
          <a:prstGeom prst="straightConnector1">
            <a:avLst/>
          </a:prstGeom>
          <a:ln w="38100">
            <a:solidFill>
              <a:schemeClr val="accent4">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AFBC1452-0A48-DB45-BA5D-C5423D41C383}"/>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backgroundRemoval t="10000" b="90000" l="10000" r="90000">
                        <a14:foregroundMark x1="30646" y1="18573" x2="40810" y2="18336"/>
                        <a14:foregroundMark x1="40810" y1="18336" x2="42601" y2="18336"/>
                        <a14:foregroundMark x1="35164" y1="33318" x2="35164" y2="33318"/>
                        <a14:foregroundMark x1="33723" y1="40832" x2="33723" y2="40832"/>
                        <a14:foregroundMark x1="27765" y1="47353" x2="27765" y2="47353"/>
                        <a14:foregroundMark x1="36410" y1="47826" x2="36410" y2="47826"/>
                        <a14:foregroundMark x1="34774" y1="54348" x2="34774" y2="54348"/>
                        <a14:foregroundMark x1="34969" y1="61059" x2="34969" y2="61059"/>
                        <a14:foregroundMark x1="60086" y1="37854" x2="60086" y2="37854"/>
                        <a14:backgroundMark x1="71612" y1="35350" x2="71612" y2="35350"/>
                      </a14:backgroundRemoval>
                    </a14:imgEffect>
                  </a14:imgLayer>
                </a14:imgProps>
              </a:ext>
            </a:extLst>
          </a:blip>
          <a:stretch>
            <a:fillRect/>
          </a:stretch>
        </p:blipFill>
        <p:spPr>
          <a:xfrm>
            <a:off x="6914115" y="3617501"/>
            <a:ext cx="1779542" cy="1466320"/>
          </a:xfrm>
          <a:prstGeom prst="rect">
            <a:avLst/>
          </a:prstGeom>
        </p:spPr>
      </p:pic>
      <p:grpSp>
        <p:nvGrpSpPr>
          <p:cNvPr id="14" name="Group 13">
            <a:extLst>
              <a:ext uri="{FF2B5EF4-FFF2-40B4-BE49-F238E27FC236}">
                <a16:creationId xmlns:a16="http://schemas.microsoft.com/office/drawing/2014/main" id="{A6A01564-DD7F-8643-B133-331CBEAFBCC6}"/>
              </a:ext>
            </a:extLst>
          </p:cNvPr>
          <p:cNvGrpSpPr/>
          <p:nvPr/>
        </p:nvGrpSpPr>
        <p:grpSpPr>
          <a:xfrm>
            <a:off x="4309093" y="3925219"/>
            <a:ext cx="1749418" cy="761828"/>
            <a:chOff x="3808858" y="4463229"/>
            <a:chExt cx="2273643" cy="963827"/>
          </a:xfrm>
          <a:solidFill>
            <a:schemeClr val="tx1"/>
          </a:solidFill>
        </p:grpSpPr>
        <p:sp>
          <p:nvSpPr>
            <p:cNvPr id="42" name="Rectangle 41">
              <a:extLst>
                <a:ext uri="{FF2B5EF4-FFF2-40B4-BE49-F238E27FC236}">
                  <a16:creationId xmlns:a16="http://schemas.microsoft.com/office/drawing/2014/main" id="{90F73D22-EC5A-9E4A-BA34-0DF70ADA0C39}"/>
                </a:ext>
              </a:extLst>
            </p:cNvPr>
            <p:cNvSpPr/>
            <p:nvPr/>
          </p:nvSpPr>
          <p:spPr>
            <a:xfrm>
              <a:off x="3808858" y="4463229"/>
              <a:ext cx="2273643" cy="963827"/>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5B58859C-44B5-EF44-BC43-0EA8E906C126}"/>
                </a:ext>
              </a:extLst>
            </p:cNvPr>
            <p:cNvPicPr>
              <a:picLocks noChangeAspect="1"/>
            </p:cNvPicPr>
            <p:nvPr/>
          </p:nvPicPr>
          <p:blipFill>
            <a:blip r:embed="rId6">
              <a:duotone>
                <a:prstClr val="black"/>
                <a:schemeClr val="bg1">
                  <a:lumMod val="75000"/>
                  <a:lumOff val="25000"/>
                  <a:tint val="45000"/>
                  <a:satMod val="400000"/>
                </a:schemeClr>
              </a:duotone>
            </a:blip>
            <a:stretch>
              <a:fillRect/>
            </a:stretch>
          </p:blipFill>
          <p:spPr>
            <a:xfrm>
              <a:off x="3958947" y="4541596"/>
              <a:ext cx="602907" cy="775392"/>
            </a:xfrm>
            <a:prstGeom prst="rect">
              <a:avLst/>
            </a:prstGeom>
            <a:grpFill/>
          </p:spPr>
        </p:pic>
        <p:pic>
          <p:nvPicPr>
            <p:cNvPr id="44" name="Picture 43">
              <a:extLst>
                <a:ext uri="{FF2B5EF4-FFF2-40B4-BE49-F238E27FC236}">
                  <a16:creationId xmlns:a16="http://schemas.microsoft.com/office/drawing/2014/main" id="{C91ED3DC-3E78-1346-B53A-521DD6A7B1C8}"/>
                </a:ext>
              </a:extLst>
            </p:cNvPr>
            <p:cNvPicPr>
              <a:picLocks noChangeAspect="1"/>
            </p:cNvPicPr>
            <p:nvPr/>
          </p:nvPicPr>
          <p:blipFill>
            <a:blip r:embed="rId6">
              <a:duotone>
                <a:prstClr val="black"/>
                <a:srgbClr val="D9C3A5">
                  <a:tint val="50000"/>
                  <a:satMod val="180000"/>
                </a:srgbClr>
              </a:duotone>
            </a:blip>
            <a:stretch>
              <a:fillRect/>
            </a:stretch>
          </p:blipFill>
          <p:spPr>
            <a:xfrm>
              <a:off x="4631683" y="4538102"/>
              <a:ext cx="602907" cy="775392"/>
            </a:xfrm>
            <a:prstGeom prst="rect">
              <a:avLst/>
            </a:prstGeom>
            <a:grpFill/>
          </p:spPr>
        </p:pic>
        <p:pic>
          <p:nvPicPr>
            <p:cNvPr id="45" name="Picture 44">
              <a:extLst>
                <a:ext uri="{FF2B5EF4-FFF2-40B4-BE49-F238E27FC236}">
                  <a16:creationId xmlns:a16="http://schemas.microsoft.com/office/drawing/2014/main" id="{5045E4DD-A1C4-EB43-9A8D-03418BA239E2}"/>
                </a:ext>
              </a:extLst>
            </p:cNvPr>
            <p:cNvPicPr>
              <a:picLocks noChangeAspect="1"/>
            </p:cNvPicPr>
            <p:nvPr/>
          </p:nvPicPr>
          <p:blipFill>
            <a:blip r:embed="rId6">
              <a:duotone>
                <a:prstClr val="black"/>
                <a:srgbClr val="D9C3A5">
                  <a:tint val="50000"/>
                  <a:satMod val="180000"/>
                </a:srgbClr>
              </a:duotone>
            </a:blip>
            <a:stretch>
              <a:fillRect/>
            </a:stretch>
          </p:blipFill>
          <p:spPr>
            <a:xfrm>
              <a:off x="5299164" y="4529520"/>
              <a:ext cx="602907" cy="775392"/>
            </a:xfrm>
            <a:prstGeom prst="rect">
              <a:avLst/>
            </a:prstGeom>
            <a:grpFill/>
          </p:spPr>
        </p:pic>
      </p:grpSp>
      <p:grpSp>
        <p:nvGrpSpPr>
          <p:cNvPr id="46" name="Group 45">
            <a:extLst>
              <a:ext uri="{FF2B5EF4-FFF2-40B4-BE49-F238E27FC236}">
                <a16:creationId xmlns:a16="http://schemas.microsoft.com/office/drawing/2014/main" id="{032A0E41-8327-5745-BA1B-E772CA9B3733}"/>
              </a:ext>
            </a:extLst>
          </p:cNvPr>
          <p:cNvGrpSpPr/>
          <p:nvPr/>
        </p:nvGrpSpPr>
        <p:grpSpPr>
          <a:xfrm>
            <a:off x="4263001" y="4676133"/>
            <a:ext cx="1952873" cy="647529"/>
            <a:chOff x="680092" y="5196801"/>
            <a:chExt cx="2445701" cy="659026"/>
          </a:xfrm>
        </p:grpSpPr>
        <p:sp>
          <p:nvSpPr>
            <p:cNvPr id="47" name="Title 1">
              <a:extLst>
                <a:ext uri="{FF2B5EF4-FFF2-40B4-BE49-F238E27FC236}">
                  <a16:creationId xmlns:a16="http://schemas.microsoft.com/office/drawing/2014/main" id="{8456787D-24A0-7745-B811-7AE1FCEC3F2E}"/>
                </a:ext>
              </a:extLst>
            </p:cNvPr>
            <p:cNvSpPr txBox="1">
              <a:spLocks/>
            </p:cNvSpPr>
            <p:nvPr/>
          </p:nvSpPr>
          <p:spPr>
            <a:xfrm>
              <a:off x="2167139" y="5196801"/>
              <a:ext cx="958654" cy="65902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400" cap="none" dirty="0"/>
                <a:t>cluster</a:t>
              </a:r>
            </a:p>
          </p:txBody>
        </p:sp>
        <p:pic>
          <p:nvPicPr>
            <p:cNvPr id="48" name="Picture 47">
              <a:extLst>
                <a:ext uri="{FF2B5EF4-FFF2-40B4-BE49-F238E27FC236}">
                  <a16:creationId xmlns:a16="http://schemas.microsoft.com/office/drawing/2014/main" id="{B189748A-6DE9-804C-BE37-0CDF5C5DC636}"/>
                </a:ext>
              </a:extLst>
            </p:cNvPr>
            <p:cNvPicPr>
              <a:picLocks noChangeAspect="1"/>
            </p:cNvPicPr>
            <p:nvPr/>
          </p:nvPicPr>
          <p:blipFill rotWithShape="1">
            <a:blip r:embed="rId7"/>
            <a:srcRect b="35478"/>
            <a:stretch/>
          </p:blipFill>
          <p:spPr>
            <a:xfrm>
              <a:off x="680092" y="5288692"/>
              <a:ext cx="1597829" cy="475613"/>
            </a:xfrm>
            <a:prstGeom prst="rect">
              <a:avLst/>
            </a:prstGeom>
          </p:spPr>
        </p:pic>
      </p:grpSp>
      <p:pic>
        <p:nvPicPr>
          <p:cNvPr id="7" name="Picture 6">
            <a:extLst>
              <a:ext uri="{FF2B5EF4-FFF2-40B4-BE49-F238E27FC236}">
                <a16:creationId xmlns:a16="http://schemas.microsoft.com/office/drawing/2014/main" id="{D770D61A-6CD0-1B42-A246-353A70208BAA}"/>
              </a:ext>
            </a:extLst>
          </p:cNvPr>
          <p:cNvPicPr>
            <a:picLocks noChangeAspect="1"/>
          </p:cNvPicPr>
          <p:nvPr/>
        </p:nvPicPr>
        <p:blipFill>
          <a:blip r:embed="rId8">
            <a:lum bright="70000" contrast="-70000"/>
          </a:blip>
          <a:stretch>
            <a:fillRect/>
          </a:stretch>
        </p:blipFill>
        <p:spPr>
          <a:xfrm>
            <a:off x="2023972" y="2767777"/>
            <a:ext cx="801777" cy="801777"/>
          </a:xfrm>
          <a:prstGeom prst="rect">
            <a:avLst/>
          </a:prstGeom>
        </p:spPr>
      </p:pic>
      <p:cxnSp>
        <p:nvCxnSpPr>
          <p:cNvPr id="36" name="Elbow Connector 10">
            <a:extLst>
              <a:ext uri="{FF2B5EF4-FFF2-40B4-BE49-F238E27FC236}">
                <a16:creationId xmlns:a16="http://schemas.microsoft.com/office/drawing/2014/main" id="{A51318B2-24EA-6E44-BE57-A9ED617BE6A1}"/>
              </a:ext>
            </a:extLst>
          </p:cNvPr>
          <p:cNvCxnSpPr>
            <a:cxnSpLocks/>
          </p:cNvCxnSpPr>
          <p:nvPr/>
        </p:nvCxnSpPr>
        <p:spPr>
          <a:xfrm flipH="1" flipV="1">
            <a:off x="3071861" y="3117487"/>
            <a:ext cx="1131022" cy="994857"/>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518912F9-30F8-6540-A2D8-0ABC213F2961}"/>
              </a:ext>
            </a:extLst>
          </p:cNvPr>
          <p:cNvSpPr txBox="1">
            <a:spLocks/>
          </p:cNvSpPr>
          <p:nvPr/>
        </p:nvSpPr>
        <p:spPr>
          <a:xfrm>
            <a:off x="1665499" y="3764071"/>
            <a:ext cx="1519866" cy="1319750"/>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cap="none" dirty="0"/>
              <a:t>Kafka</a:t>
            </a:r>
          </a:p>
          <a:p>
            <a:pPr algn="ctr"/>
            <a:r>
              <a:rPr lang="en-US" sz="2400" cap="none" dirty="0"/>
              <a:t>ActiveMQ</a:t>
            </a:r>
          </a:p>
          <a:p>
            <a:pPr algn="ctr"/>
            <a:r>
              <a:rPr lang="en-US" sz="2400" cap="none" dirty="0"/>
              <a:t>RabbitMQ</a:t>
            </a:r>
          </a:p>
          <a:p>
            <a:pPr algn="ctr"/>
            <a:r>
              <a:rPr lang="en-US" sz="2400" cap="none" dirty="0"/>
              <a:t>….</a:t>
            </a:r>
          </a:p>
        </p:txBody>
      </p:sp>
      <p:sp>
        <p:nvSpPr>
          <p:cNvPr id="25" name="Title 1">
            <a:extLst>
              <a:ext uri="{FF2B5EF4-FFF2-40B4-BE49-F238E27FC236}">
                <a16:creationId xmlns:a16="http://schemas.microsoft.com/office/drawing/2014/main" id="{FCD6CA70-159B-A844-A123-580FD41E11FC}"/>
              </a:ext>
            </a:extLst>
          </p:cNvPr>
          <p:cNvSpPr txBox="1">
            <a:spLocks/>
          </p:cNvSpPr>
          <p:nvPr/>
        </p:nvSpPr>
        <p:spPr>
          <a:xfrm>
            <a:off x="458262" y="392225"/>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Bringing your data into elastic search</a:t>
            </a:r>
          </a:p>
        </p:txBody>
      </p:sp>
    </p:spTree>
    <p:extLst>
      <p:ext uri="{BB962C8B-B14F-4D97-AF65-F5344CB8AC3E}">
        <p14:creationId xmlns:p14="http://schemas.microsoft.com/office/powerpoint/2010/main" val="187750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36961" y="1424975"/>
            <a:ext cx="5527417" cy="3715436"/>
          </a:xfrm>
        </p:spPr>
        <p:txBody>
          <a:bodyPr anchor="t">
            <a:normAutofit/>
          </a:bodyPr>
          <a:lstStyle/>
          <a:p>
            <a:pPr marL="342900" lvl="1" indent="0">
              <a:buNone/>
            </a:pPr>
            <a:r>
              <a:rPr lang="en-US" sz="2400" b="1" dirty="0"/>
              <a:t>Brian Ritchie</a:t>
            </a:r>
          </a:p>
          <a:p>
            <a:pPr marL="342900" lvl="1" indent="0">
              <a:buNone/>
            </a:pPr>
            <a:r>
              <a:rPr lang="en-US" sz="1800" dirty="0"/>
              <a:t>CTO for </a:t>
            </a:r>
            <a:r>
              <a:rPr lang="en-US" sz="1800" dirty="0" err="1"/>
              <a:t>XeoHealth</a:t>
            </a:r>
            <a:r>
              <a:rPr lang="en-US" sz="1800" dirty="0"/>
              <a:t> Corporation</a:t>
            </a:r>
          </a:p>
          <a:p>
            <a:pPr marL="342900" lvl="1" indent="0">
              <a:buNone/>
            </a:pPr>
            <a:r>
              <a:rPr lang="en-US" sz="1800" dirty="0"/>
              <a:t>22 years of technology experience developing software and managing technology teams in various industries.</a:t>
            </a:r>
          </a:p>
          <a:p>
            <a:pPr marL="342900" lvl="1" indent="0">
              <a:buNone/>
            </a:pPr>
            <a:r>
              <a:rPr lang="en-US" sz="1800" dirty="0"/>
              <a:t>Author of </a:t>
            </a:r>
            <a:r>
              <a:rPr lang="en-US" sz="1800" u="sng" dirty="0" err="1"/>
              <a:t>RavenDB</a:t>
            </a:r>
            <a:r>
              <a:rPr lang="en-US" sz="1800" u="sng" dirty="0"/>
              <a:t> High Performance</a:t>
            </a:r>
            <a:r>
              <a:rPr lang="en-US" sz="1800" dirty="0"/>
              <a:t> published by PACKT in 2013. </a:t>
            </a:r>
          </a:p>
          <a:p>
            <a:pPr marL="342900" lvl="1" indent="0">
              <a:buNone/>
            </a:pPr>
            <a:r>
              <a:rPr lang="en-US" sz="1800" dirty="0"/>
              <a:t>Pursuing a Masters in Computer Science from Georgia Tech.</a:t>
            </a:r>
            <a:endParaRPr lang="en-US" sz="2000" dirty="0"/>
          </a:p>
        </p:txBody>
      </p:sp>
      <p:pic>
        <p:nvPicPr>
          <p:cNvPr id="6" name="Picture 5">
            <a:extLst>
              <a:ext uri="{FF2B5EF4-FFF2-40B4-BE49-F238E27FC236}">
                <a16:creationId xmlns:a16="http://schemas.microsoft.com/office/drawing/2014/main" id="{FCF3BA83-4B7F-1444-B3EB-1645CB0AB33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460" b="99225" l="0" r="94574">
                        <a14:foregroundMark x1="34625" y1="6718" x2="43928" y2="8269"/>
                        <a14:foregroundMark x1="64341" y1="82946" x2="94832" y2="96382"/>
                        <a14:foregroundMark x1="7235" y1="91473" x2="52455" y2="82429"/>
                        <a14:foregroundMark x1="11370" y1="93023" x2="0" y2="99225"/>
                        <a14:backgroundMark x1="77778" y1="20155" x2="91214" y2="46253"/>
                        <a14:backgroundMark x1="91214" y1="46253" x2="91214" y2="47028"/>
                        <a14:backgroundMark x1="72093" y1="11886" x2="83463" y2="38243"/>
                        <a14:backgroundMark x1="83463" y1="38243" x2="75194" y2="11886"/>
                        <a14:backgroundMark x1="75194" y1="11886" x2="74160" y2="11886"/>
                        <a14:backgroundMark x1="59432" y1="8786" x2="51421" y2="5685"/>
                      </a14:backgroundRemoval>
                    </a14:imgEffect>
                  </a14:imgLayer>
                </a14:imgProps>
              </a:ext>
            </a:extLst>
          </a:blip>
          <a:stretch>
            <a:fillRect/>
          </a:stretch>
        </p:blipFill>
        <p:spPr>
          <a:xfrm>
            <a:off x="494270" y="1523829"/>
            <a:ext cx="2109058" cy="21090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BAA1BA11-76FB-E641-A5C7-634F28CBA395}"/>
              </a:ext>
            </a:extLst>
          </p:cNvPr>
          <p:cNvSpPr txBox="1"/>
          <p:nvPr/>
        </p:nvSpPr>
        <p:spPr>
          <a:xfrm>
            <a:off x="3502667" y="4705939"/>
            <a:ext cx="1266116" cy="307777"/>
          </a:xfrm>
          <a:prstGeom prst="rect">
            <a:avLst/>
          </a:prstGeom>
          <a:noFill/>
        </p:spPr>
        <p:txBody>
          <a:bodyPr wrap="none" rtlCol="0">
            <a:spAutoFit/>
          </a:bodyPr>
          <a:lstStyle/>
          <a:p>
            <a:r>
              <a:rPr lang="en-US" sz="1400" dirty="0">
                <a:latin typeface="+mj-lt"/>
              </a:rPr>
              <a:t>@</a:t>
            </a:r>
            <a:r>
              <a:rPr lang="en-US" sz="1400" dirty="0" err="1">
                <a:latin typeface="+mj-lt"/>
              </a:rPr>
              <a:t>brian_ritchie</a:t>
            </a:r>
            <a:endParaRPr lang="en-US" sz="1400" dirty="0">
              <a:latin typeface="+mj-lt"/>
            </a:endParaRPr>
          </a:p>
        </p:txBody>
      </p:sp>
      <p:pic>
        <p:nvPicPr>
          <p:cNvPr id="8" name="Picture 6" descr="http://www.iconsdb.com/icons/preview/white/twitter-xxl.png">
            <a:extLst>
              <a:ext uri="{FF2B5EF4-FFF2-40B4-BE49-F238E27FC236}">
                <a16:creationId xmlns:a16="http://schemas.microsoft.com/office/drawing/2014/main" id="{204CE40B-752A-244F-A120-4C634B0E5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4111" y="4780339"/>
            <a:ext cx="154855" cy="1548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mail icon">
            <a:extLst>
              <a:ext uri="{FF2B5EF4-FFF2-40B4-BE49-F238E27FC236}">
                <a16:creationId xmlns:a16="http://schemas.microsoft.com/office/drawing/2014/main" id="{F570422A-7476-224C-AE64-F2A432734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4111" y="4994501"/>
            <a:ext cx="154855" cy="1548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BF2F63C-94AD-A84D-BB8E-BB83682A2568}"/>
              </a:ext>
            </a:extLst>
          </p:cNvPr>
          <p:cNvSpPr txBox="1"/>
          <p:nvPr/>
        </p:nvSpPr>
        <p:spPr>
          <a:xfrm>
            <a:off x="3518965" y="4919440"/>
            <a:ext cx="1966500" cy="307777"/>
          </a:xfrm>
          <a:prstGeom prst="rect">
            <a:avLst/>
          </a:prstGeom>
          <a:noFill/>
        </p:spPr>
        <p:txBody>
          <a:bodyPr wrap="none" rtlCol="0">
            <a:spAutoFit/>
          </a:bodyPr>
          <a:lstStyle/>
          <a:p>
            <a:r>
              <a:rPr lang="en-US" sz="1400" dirty="0">
                <a:latin typeface="+mj-lt"/>
              </a:rPr>
              <a:t>brian.ritchie@gmail.com</a:t>
            </a:r>
          </a:p>
        </p:txBody>
      </p:sp>
      <p:pic>
        <p:nvPicPr>
          <p:cNvPr id="11" name="Picture 10" descr="globe 4 icon">
            <a:extLst>
              <a:ext uri="{FF2B5EF4-FFF2-40B4-BE49-F238E27FC236}">
                <a16:creationId xmlns:a16="http://schemas.microsoft.com/office/drawing/2014/main" id="{918D1D7A-4265-FC4F-BED3-B0FAB1F8B1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1037" y="5207606"/>
            <a:ext cx="170586" cy="1705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9C13097-40D0-5147-955D-1B01AD1A9886}"/>
              </a:ext>
            </a:extLst>
          </p:cNvPr>
          <p:cNvSpPr txBox="1"/>
          <p:nvPr/>
        </p:nvSpPr>
        <p:spPr>
          <a:xfrm>
            <a:off x="3531623" y="5140411"/>
            <a:ext cx="2669983" cy="307777"/>
          </a:xfrm>
          <a:prstGeom prst="rect">
            <a:avLst/>
          </a:prstGeom>
          <a:noFill/>
        </p:spPr>
        <p:txBody>
          <a:bodyPr wrap="square" rtlCol="0">
            <a:spAutoFit/>
          </a:bodyPr>
          <a:lstStyle/>
          <a:p>
            <a:r>
              <a:rPr lang="en-US" sz="1400" dirty="0">
                <a:latin typeface="+mj-lt"/>
              </a:rPr>
              <a:t>http://www.dotnetpowered.com</a:t>
            </a:r>
          </a:p>
        </p:txBody>
      </p:sp>
    </p:spTree>
    <p:extLst>
      <p:ext uri="{BB962C8B-B14F-4D97-AF65-F5344CB8AC3E}">
        <p14:creationId xmlns:p14="http://schemas.microsoft.com/office/powerpoint/2010/main" val="424485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AFBC1452-0A48-DB45-BA5D-C5423D41C383}"/>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ackgroundRemoval t="10000" b="90000" l="10000" r="90000">
                        <a14:foregroundMark x1="30646" y1="18573" x2="40810" y2="18336"/>
                        <a14:foregroundMark x1="40810" y1="18336" x2="42601" y2="18336"/>
                        <a14:foregroundMark x1="35164" y1="33318" x2="35164" y2="33318"/>
                        <a14:foregroundMark x1="33723" y1="40832" x2="33723" y2="40832"/>
                        <a14:foregroundMark x1="27765" y1="47353" x2="27765" y2="47353"/>
                        <a14:foregroundMark x1="36410" y1="47826" x2="36410" y2="47826"/>
                        <a14:foregroundMark x1="34774" y1="54348" x2="34774" y2="54348"/>
                        <a14:foregroundMark x1="34969" y1="61059" x2="34969" y2="61059"/>
                        <a14:foregroundMark x1="60086" y1="37854" x2="60086" y2="37854"/>
                        <a14:backgroundMark x1="71612" y1="35350" x2="71612" y2="35350"/>
                      </a14:backgroundRemoval>
                    </a14:imgEffect>
                  </a14:imgLayer>
                </a14:imgProps>
              </a:ext>
            </a:extLst>
          </a:blip>
          <a:stretch>
            <a:fillRect/>
          </a:stretch>
        </p:blipFill>
        <p:spPr>
          <a:xfrm>
            <a:off x="6515675" y="1692682"/>
            <a:ext cx="1779542" cy="1466320"/>
          </a:xfrm>
          <a:prstGeom prst="rect">
            <a:avLst/>
          </a:prstGeom>
        </p:spPr>
      </p:pic>
      <p:pic>
        <p:nvPicPr>
          <p:cNvPr id="30" name="Picture 29">
            <a:extLst>
              <a:ext uri="{FF2B5EF4-FFF2-40B4-BE49-F238E27FC236}">
                <a16:creationId xmlns:a16="http://schemas.microsoft.com/office/drawing/2014/main" id="{09BF30A8-9359-754F-8C15-5215288F60CD}"/>
              </a:ext>
            </a:extLst>
          </p:cNvPr>
          <p:cNvPicPr>
            <a:picLocks noChangeAspect="1"/>
          </p:cNvPicPr>
          <p:nvPr/>
        </p:nvPicPr>
        <p:blipFill rotWithShape="1">
          <a:blip r:embed="rId4"/>
          <a:srcRect t="37538" r="75061" b="37202"/>
          <a:stretch/>
        </p:blipFill>
        <p:spPr>
          <a:xfrm>
            <a:off x="1132180" y="3785156"/>
            <a:ext cx="942826" cy="933207"/>
          </a:xfrm>
          <a:prstGeom prst="rect">
            <a:avLst/>
          </a:prstGeom>
        </p:spPr>
      </p:pic>
      <p:cxnSp>
        <p:nvCxnSpPr>
          <p:cNvPr id="32" name="Elbow Connector 10">
            <a:extLst>
              <a:ext uri="{FF2B5EF4-FFF2-40B4-BE49-F238E27FC236}">
                <a16:creationId xmlns:a16="http://schemas.microsoft.com/office/drawing/2014/main" id="{77659B97-6AEA-4F47-9DFC-55093040E813}"/>
              </a:ext>
            </a:extLst>
          </p:cNvPr>
          <p:cNvCxnSpPr>
            <a:cxnSpLocks/>
          </p:cNvCxnSpPr>
          <p:nvPr/>
        </p:nvCxnSpPr>
        <p:spPr>
          <a:xfrm flipH="1" flipV="1">
            <a:off x="1909855" y="4239424"/>
            <a:ext cx="511429" cy="12335"/>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4F578DF-09CF-A340-92A2-79FD3742EAB4}"/>
              </a:ext>
            </a:extLst>
          </p:cNvPr>
          <p:cNvGrpSpPr/>
          <p:nvPr/>
        </p:nvGrpSpPr>
        <p:grpSpPr>
          <a:xfrm>
            <a:off x="2241645" y="3557954"/>
            <a:ext cx="1702609" cy="1274738"/>
            <a:chOff x="1676447" y="3199290"/>
            <a:chExt cx="1702609" cy="1274738"/>
          </a:xfrm>
        </p:grpSpPr>
        <p:sp>
          <p:nvSpPr>
            <p:cNvPr id="37" name="Oval 36">
              <a:extLst>
                <a:ext uri="{FF2B5EF4-FFF2-40B4-BE49-F238E27FC236}">
                  <a16:creationId xmlns:a16="http://schemas.microsoft.com/office/drawing/2014/main" id="{74D7D659-C1D3-6440-A54F-DDBD7D2024B8}"/>
                </a:ext>
              </a:extLst>
            </p:cNvPr>
            <p:cNvSpPr/>
            <p:nvPr/>
          </p:nvSpPr>
          <p:spPr>
            <a:xfrm>
              <a:off x="1856086" y="3199290"/>
              <a:ext cx="1331402" cy="1274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D554B35B-9503-EF42-B0EB-F521629CF762}"/>
                </a:ext>
              </a:extLst>
            </p:cNvPr>
            <p:cNvPicPr>
              <a:picLocks noChangeAspect="1"/>
            </p:cNvPicPr>
            <p:nvPr/>
          </p:nvPicPr>
          <p:blipFill>
            <a:blip r:embed="rId5">
              <a:biLevel thresh="75000"/>
            </a:blip>
            <a:stretch>
              <a:fillRect/>
            </a:stretch>
          </p:blipFill>
          <p:spPr>
            <a:xfrm>
              <a:off x="1676447" y="3401289"/>
              <a:ext cx="1702609" cy="870740"/>
            </a:xfrm>
            <a:prstGeom prst="rect">
              <a:avLst/>
            </a:prstGeom>
          </p:spPr>
        </p:pic>
      </p:grpSp>
      <p:cxnSp>
        <p:nvCxnSpPr>
          <p:cNvPr id="40" name="Elbow Connector 10">
            <a:extLst>
              <a:ext uri="{FF2B5EF4-FFF2-40B4-BE49-F238E27FC236}">
                <a16:creationId xmlns:a16="http://schemas.microsoft.com/office/drawing/2014/main" id="{3B056D1B-8682-9648-B6F2-F891CD3B30B1}"/>
              </a:ext>
            </a:extLst>
          </p:cNvPr>
          <p:cNvCxnSpPr>
            <a:cxnSpLocks/>
          </p:cNvCxnSpPr>
          <p:nvPr/>
        </p:nvCxnSpPr>
        <p:spPr>
          <a:xfrm flipH="1">
            <a:off x="3813940" y="4250124"/>
            <a:ext cx="436759" cy="0"/>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Elbow Connector 10">
            <a:extLst>
              <a:ext uri="{FF2B5EF4-FFF2-40B4-BE49-F238E27FC236}">
                <a16:creationId xmlns:a16="http://schemas.microsoft.com/office/drawing/2014/main" id="{0760C944-C795-B642-A1F3-9F10747729EE}"/>
              </a:ext>
            </a:extLst>
          </p:cNvPr>
          <p:cNvCxnSpPr>
            <a:cxnSpLocks/>
          </p:cNvCxnSpPr>
          <p:nvPr/>
        </p:nvCxnSpPr>
        <p:spPr>
          <a:xfrm flipV="1">
            <a:off x="7408096" y="2995872"/>
            <a:ext cx="0" cy="789284"/>
          </a:xfrm>
          <a:prstGeom prst="straightConnector1">
            <a:avLst/>
          </a:prstGeom>
          <a:ln w="38100">
            <a:solidFill>
              <a:schemeClr val="accent4">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ADC3272-5EC5-B34F-A16E-29A1B85AE884}"/>
              </a:ext>
            </a:extLst>
          </p:cNvPr>
          <p:cNvGrpSpPr/>
          <p:nvPr/>
        </p:nvGrpSpPr>
        <p:grpSpPr>
          <a:xfrm>
            <a:off x="6545668" y="3858510"/>
            <a:ext cx="1749418" cy="761828"/>
            <a:chOff x="3808858" y="4463229"/>
            <a:chExt cx="2273643" cy="963827"/>
          </a:xfrm>
          <a:solidFill>
            <a:schemeClr val="tx1"/>
          </a:solidFill>
        </p:grpSpPr>
        <p:sp>
          <p:nvSpPr>
            <p:cNvPr id="51" name="Rectangle 50">
              <a:extLst>
                <a:ext uri="{FF2B5EF4-FFF2-40B4-BE49-F238E27FC236}">
                  <a16:creationId xmlns:a16="http://schemas.microsoft.com/office/drawing/2014/main" id="{039A7BD7-3E74-224D-B00C-4E474955C02F}"/>
                </a:ext>
              </a:extLst>
            </p:cNvPr>
            <p:cNvSpPr/>
            <p:nvPr/>
          </p:nvSpPr>
          <p:spPr>
            <a:xfrm>
              <a:off x="3808858" y="4463229"/>
              <a:ext cx="2273643" cy="963827"/>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AC691604-132E-DE42-8B36-704DE7C9299B}"/>
                </a:ext>
              </a:extLst>
            </p:cNvPr>
            <p:cNvPicPr>
              <a:picLocks noChangeAspect="1"/>
            </p:cNvPicPr>
            <p:nvPr/>
          </p:nvPicPr>
          <p:blipFill>
            <a:blip r:embed="rId6">
              <a:duotone>
                <a:prstClr val="black"/>
                <a:schemeClr val="bg1">
                  <a:lumMod val="75000"/>
                  <a:lumOff val="25000"/>
                  <a:tint val="45000"/>
                  <a:satMod val="400000"/>
                </a:schemeClr>
              </a:duotone>
            </a:blip>
            <a:stretch>
              <a:fillRect/>
            </a:stretch>
          </p:blipFill>
          <p:spPr>
            <a:xfrm>
              <a:off x="3958947" y="4541596"/>
              <a:ext cx="602907" cy="775392"/>
            </a:xfrm>
            <a:prstGeom prst="rect">
              <a:avLst/>
            </a:prstGeom>
            <a:grpFill/>
          </p:spPr>
        </p:pic>
        <p:pic>
          <p:nvPicPr>
            <p:cNvPr id="53" name="Picture 52">
              <a:extLst>
                <a:ext uri="{FF2B5EF4-FFF2-40B4-BE49-F238E27FC236}">
                  <a16:creationId xmlns:a16="http://schemas.microsoft.com/office/drawing/2014/main" id="{A7EF9689-1EEA-AB4D-81B4-E1EE1071DED1}"/>
                </a:ext>
              </a:extLst>
            </p:cNvPr>
            <p:cNvPicPr>
              <a:picLocks noChangeAspect="1"/>
            </p:cNvPicPr>
            <p:nvPr/>
          </p:nvPicPr>
          <p:blipFill>
            <a:blip r:embed="rId6">
              <a:duotone>
                <a:prstClr val="black"/>
                <a:srgbClr val="D9C3A5">
                  <a:tint val="50000"/>
                  <a:satMod val="180000"/>
                </a:srgbClr>
              </a:duotone>
            </a:blip>
            <a:stretch>
              <a:fillRect/>
            </a:stretch>
          </p:blipFill>
          <p:spPr>
            <a:xfrm>
              <a:off x="4631683" y="4538102"/>
              <a:ext cx="602907" cy="775392"/>
            </a:xfrm>
            <a:prstGeom prst="rect">
              <a:avLst/>
            </a:prstGeom>
            <a:grpFill/>
          </p:spPr>
        </p:pic>
        <p:pic>
          <p:nvPicPr>
            <p:cNvPr id="54" name="Picture 53">
              <a:extLst>
                <a:ext uri="{FF2B5EF4-FFF2-40B4-BE49-F238E27FC236}">
                  <a16:creationId xmlns:a16="http://schemas.microsoft.com/office/drawing/2014/main" id="{275366E1-C4EF-D34D-A5F0-03844DD2C62D}"/>
                </a:ext>
              </a:extLst>
            </p:cNvPr>
            <p:cNvPicPr>
              <a:picLocks noChangeAspect="1"/>
            </p:cNvPicPr>
            <p:nvPr/>
          </p:nvPicPr>
          <p:blipFill>
            <a:blip r:embed="rId6">
              <a:duotone>
                <a:prstClr val="black"/>
                <a:srgbClr val="D9C3A5">
                  <a:tint val="50000"/>
                  <a:satMod val="180000"/>
                </a:srgbClr>
              </a:duotone>
            </a:blip>
            <a:stretch>
              <a:fillRect/>
            </a:stretch>
          </p:blipFill>
          <p:spPr>
            <a:xfrm>
              <a:off x="5299164" y="4529520"/>
              <a:ext cx="602907" cy="775392"/>
            </a:xfrm>
            <a:prstGeom prst="rect">
              <a:avLst/>
            </a:prstGeom>
            <a:grpFill/>
          </p:spPr>
        </p:pic>
      </p:grpSp>
      <p:grpSp>
        <p:nvGrpSpPr>
          <p:cNvPr id="55" name="Group 54">
            <a:extLst>
              <a:ext uri="{FF2B5EF4-FFF2-40B4-BE49-F238E27FC236}">
                <a16:creationId xmlns:a16="http://schemas.microsoft.com/office/drawing/2014/main" id="{2E3E4908-EABD-A449-8C14-D1009E3F57C5}"/>
              </a:ext>
            </a:extLst>
          </p:cNvPr>
          <p:cNvGrpSpPr/>
          <p:nvPr/>
        </p:nvGrpSpPr>
        <p:grpSpPr>
          <a:xfrm>
            <a:off x="6486791" y="4537999"/>
            <a:ext cx="1952873" cy="647529"/>
            <a:chOff x="680092" y="5196801"/>
            <a:chExt cx="2445701" cy="659026"/>
          </a:xfrm>
        </p:grpSpPr>
        <p:sp>
          <p:nvSpPr>
            <p:cNvPr id="56" name="Title 1">
              <a:extLst>
                <a:ext uri="{FF2B5EF4-FFF2-40B4-BE49-F238E27FC236}">
                  <a16:creationId xmlns:a16="http://schemas.microsoft.com/office/drawing/2014/main" id="{F081577A-9C1C-5F44-A35B-9AE557A358D0}"/>
                </a:ext>
              </a:extLst>
            </p:cNvPr>
            <p:cNvSpPr txBox="1">
              <a:spLocks/>
            </p:cNvSpPr>
            <p:nvPr/>
          </p:nvSpPr>
          <p:spPr>
            <a:xfrm>
              <a:off x="2167139" y="5196801"/>
              <a:ext cx="958654" cy="65902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400" cap="none" dirty="0"/>
                <a:t>cluster</a:t>
              </a:r>
            </a:p>
          </p:txBody>
        </p:sp>
        <p:pic>
          <p:nvPicPr>
            <p:cNvPr id="57" name="Picture 56">
              <a:extLst>
                <a:ext uri="{FF2B5EF4-FFF2-40B4-BE49-F238E27FC236}">
                  <a16:creationId xmlns:a16="http://schemas.microsoft.com/office/drawing/2014/main" id="{C11E228C-F93B-0B40-A986-8DE17331FE25}"/>
                </a:ext>
              </a:extLst>
            </p:cNvPr>
            <p:cNvPicPr>
              <a:picLocks noChangeAspect="1"/>
            </p:cNvPicPr>
            <p:nvPr/>
          </p:nvPicPr>
          <p:blipFill rotWithShape="1">
            <a:blip r:embed="rId7"/>
            <a:srcRect b="35478"/>
            <a:stretch/>
          </p:blipFill>
          <p:spPr>
            <a:xfrm>
              <a:off x="680092" y="5288692"/>
              <a:ext cx="1597829" cy="475613"/>
            </a:xfrm>
            <a:prstGeom prst="rect">
              <a:avLst/>
            </a:prstGeom>
          </p:spPr>
        </p:pic>
      </p:grpSp>
      <p:pic>
        <p:nvPicPr>
          <p:cNvPr id="58" name="Picture 57">
            <a:extLst>
              <a:ext uri="{FF2B5EF4-FFF2-40B4-BE49-F238E27FC236}">
                <a16:creationId xmlns:a16="http://schemas.microsoft.com/office/drawing/2014/main" id="{5067AF0C-7293-644E-9542-13E4C488D242}"/>
              </a:ext>
            </a:extLst>
          </p:cNvPr>
          <p:cNvPicPr>
            <a:picLocks noChangeAspect="1"/>
          </p:cNvPicPr>
          <p:nvPr/>
        </p:nvPicPr>
        <p:blipFill>
          <a:blip r:embed="rId8">
            <a:lum bright="70000" contrast="-70000"/>
          </a:blip>
          <a:stretch>
            <a:fillRect/>
          </a:stretch>
        </p:blipFill>
        <p:spPr>
          <a:xfrm>
            <a:off x="4374922" y="3916331"/>
            <a:ext cx="763688" cy="763688"/>
          </a:xfrm>
          <a:prstGeom prst="rect">
            <a:avLst/>
          </a:prstGeom>
        </p:spPr>
      </p:pic>
      <p:cxnSp>
        <p:nvCxnSpPr>
          <p:cNvPr id="59" name="Elbow Connector 10">
            <a:extLst>
              <a:ext uri="{FF2B5EF4-FFF2-40B4-BE49-F238E27FC236}">
                <a16:creationId xmlns:a16="http://schemas.microsoft.com/office/drawing/2014/main" id="{CB1CB9C5-E1B5-8A47-BF3A-BBBF08685E89}"/>
              </a:ext>
            </a:extLst>
          </p:cNvPr>
          <p:cNvCxnSpPr>
            <a:cxnSpLocks/>
          </p:cNvCxnSpPr>
          <p:nvPr/>
        </p:nvCxnSpPr>
        <p:spPr>
          <a:xfrm flipH="1">
            <a:off x="5182574" y="4260119"/>
            <a:ext cx="1317002" cy="1"/>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E714DD00-EB47-4648-98AD-20D8C1F79986}"/>
              </a:ext>
            </a:extLst>
          </p:cNvPr>
          <p:cNvSpPr txBox="1">
            <a:spLocks/>
          </p:cNvSpPr>
          <p:nvPr/>
        </p:nvSpPr>
        <p:spPr>
          <a:xfrm>
            <a:off x="3986619" y="4693843"/>
            <a:ext cx="1519866" cy="1319750"/>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cap="none" dirty="0"/>
              <a:t>Kafka</a:t>
            </a:r>
          </a:p>
          <a:p>
            <a:pPr algn="ctr"/>
            <a:r>
              <a:rPr lang="en-US" sz="2400" cap="none" dirty="0"/>
              <a:t>ActiveMQ</a:t>
            </a:r>
          </a:p>
          <a:p>
            <a:pPr algn="ctr"/>
            <a:r>
              <a:rPr lang="en-US" sz="2400" cap="none" dirty="0"/>
              <a:t>RabbitMQ</a:t>
            </a:r>
          </a:p>
          <a:p>
            <a:pPr algn="ctr"/>
            <a:r>
              <a:rPr lang="en-US" sz="2400" cap="none" dirty="0"/>
              <a:t>….</a:t>
            </a:r>
          </a:p>
        </p:txBody>
      </p:sp>
      <p:sp>
        <p:nvSpPr>
          <p:cNvPr id="26" name="Title 1">
            <a:extLst>
              <a:ext uri="{FF2B5EF4-FFF2-40B4-BE49-F238E27FC236}">
                <a16:creationId xmlns:a16="http://schemas.microsoft.com/office/drawing/2014/main" id="{5FEAC800-FD07-D345-9BEA-2D190DEE06E6}"/>
              </a:ext>
            </a:extLst>
          </p:cNvPr>
          <p:cNvSpPr txBox="1">
            <a:spLocks/>
          </p:cNvSpPr>
          <p:nvPr/>
        </p:nvSpPr>
        <p:spPr>
          <a:xfrm>
            <a:off x="458262" y="930730"/>
            <a:ext cx="7797879" cy="401488"/>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OPTION 2: Replicate database updates to Elastic Search</a:t>
            </a:r>
          </a:p>
        </p:txBody>
      </p:sp>
      <p:sp>
        <p:nvSpPr>
          <p:cNvPr id="27" name="Title 1">
            <a:extLst>
              <a:ext uri="{FF2B5EF4-FFF2-40B4-BE49-F238E27FC236}">
                <a16:creationId xmlns:a16="http://schemas.microsoft.com/office/drawing/2014/main" id="{E206D767-0052-D84B-BE6B-AB5E91426DDE}"/>
              </a:ext>
            </a:extLst>
          </p:cNvPr>
          <p:cNvSpPr txBox="1">
            <a:spLocks/>
          </p:cNvSpPr>
          <p:nvPr/>
        </p:nvSpPr>
        <p:spPr>
          <a:xfrm>
            <a:off x="458262" y="392225"/>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Bringing your data into elastic search</a:t>
            </a:r>
          </a:p>
        </p:txBody>
      </p:sp>
    </p:spTree>
    <p:extLst>
      <p:ext uri="{BB962C8B-B14F-4D97-AF65-F5344CB8AC3E}">
        <p14:creationId xmlns:p14="http://schemas.microsoft.com/office/powerpoint/2010/main" val="3914112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AFBC1452-0A48-DB45-BA5D-C5423D41C383}"/>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ackgroundRemoval t="10000" b="90000" l="10000" r="90000">
                        <a14:foregroundMark x1="30646" y1="18573" x2="40810" y2="18336"/>
                        <a14:foregroundMark x1="40810" y1="18336" x2="42601" y2="18336"/>
                        <a14:foregroundMark x1="35164" y1="33318" x2="35164" y2="33318"/>
                        <a14:foregroundMark x1="33723" y1="40832" x2="33723" y2="40832"/>
                        <a14:foregroundMark x1="27765" y1="47353" x2="27765" y2="47353"/>
                        <a14:foregroundMark x1="36410" y1="47826" x2="36410" y2="47826"/>
                        <a14:foregroundMark x1="34774" y1="54348" x2="34774" y2="54348"/>
                        <a14:foregroundMark x1="34969" y1="61059" x2="34969" y2="61059"/>
                        <a14:foregroundMark x1="60086" y1="37854" x2="60086" y2="37854"/>
                        <a14:backgroundMark x1="71612" y1="35350" x2="71612" y2="35350"/>
                      </a14:backgroundRemoval>
                    </a14:imgEffect>
                  </a14:imgLayer>
                </a14:imgProps>
              </a:ext>
            </a:extLst>
          </a:blip>
          <a:stretch>
            <a:fillRect/>
          </a:stretch>
        </p:blipFill>
        <p:spPr>
          <a:xfrm>
            <a:off x="6515675" y="1692682"/>
            <a:ext cx="1779542" cy="1466320"/>
          </a:xfrm>
          <a:prstGeom prst="rect">
            <a:avLst/>
          </a:prstGeom>
        </p:spPr>
      </p:pic>
      <p:pic>
        <p:nvPicPr>
          <p:cNvPr id="30" name="Picture 29">
            <a:extLst>
              <a:ext uri="{FF2B5EF4-FFF2-40B4-BE49-F238E27FC236}">
                <a16:creationId xmlns:a16="http://schemas.microsoft.com/office/drawing/2014/main" id="{09BF30A8-9359-754F-8C15-5215288F60CD}"/>
              </a:ext>
            </a:extLst>
          </p:cNvPr>
          <p:cNvPicPr>
            <a:picLocks noChangeAspect="1"/>
          </p:cNvPicPr>
          <p:nvPr/>
        </p:nvPicPr>
        <p:blipFill rotWithShape="1">
          <a:blip r:embed="rId4"/>
          <a:srcRect t="37538" r="75061" b="37202"/>
          <a:stretch/>
        </p:blipFill>
        <p:spPr>
          <a:xfrm>
            <a:off x="1132180" y="3785156"/>
            <a:ext cx="942826" cy="933207"/>
          </a:xfrm>
          <a:prstGeom prst="rect">
            <a:avLst/>
          </a:prstGeom>
        </p:spPr>
      </p:pic>
      <p:cxnSp>
        <p:nvCxnSpPr>
          <p:cNvPr id="32" name="Elbow Connector 10">
            <a:extLst>
              <a:ext uri="{FF2B5EF4-FFF2-40B4-BE49-F238E27FC236}">
                <a16:creationId xmlns:a16="http://schemas.microsoft.com/office/drawing/2014/main" id="{77659B97-6AEA-4F47-9DFC-55093040E813}"/>
              </a:ext>
            </a:extLst>
          </p:cNvPr>
          <p:cNvCxnSpPr>
            <a:cxnSpLocks/>
          </p:cNvCxnSpPr>
          <p:nvPr/>
        </p:nvCxnSpPr>
        <p:spPr>
          <a:xfrm flipH="1" flipV="1">
            <a:off x="1909855" y="4239424"/>
            <a:ext cx="511429" cy="12335"/>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4F578DF-09CF-A340-92A2-79FD3742EAB4}"/>
              </a:ext>
            </a:extLst>
          </p:cNvPr>
          <p:cNvGrpSpPr/>
          <p:nvPr/>
        </p:nvGrpSpPr>
        <p:grpSpPr>
          <a:xfrm>
            <a:off x="2241645" y="3557954"/>
            <a:ext cx="1702609" cy="1274738"/>
            <a:chOff x="1676447" y="3199290"/>
            <a:chExt cx="1702609" cy="1274738"/>
          </a:xfrm>
        </p:grpSpPr>
        <p:sp>
          <p:nvSpPr>
            <p:cNvPr id="37" name="Oval 36">
              <a:extLst>
                <a:ext uri="{FF2B5EF4-FFF2-40B4-BE49-F238E27FC236}">
                  <a16:creationId xmlns:a16="http://schemas.microsoft.com/office/drawing/2014/main" id="{74D7D659-C1D3-6440-A54F-DDBD7D2024B8}"/>
                </a:ext>
              </a:extLst>
            </p:cNvPr>
            <p:cNvSpPr/>
            <p:nvPr/>
          </p:nvSpPr>
          <p:spPr>
            <a:xfrm>
              <a:off x="1856086" y="3199290"/>
              <a:ext cx="1331402" cy="1274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D554B35B-9503-EF42-B0EB-F521629CF762}"/>
                </a:ext>
              </a:extLst>
            </p:cNvPr>
            <p:cNvPicPr>
              <a:picLocks noChangeAspect="1"/>
            </p:cNvPicPr>
            <p:nvPr/>
          </p:nvPicPr>
          <p:blipFill>
            <a:blip r:embed="rId5">
              <a:biLevel thresh="75000"/>
            </a:blip>
            <a:stretch>
              <a:fillRect/>
            </a:stretch>
          </p:blipFill>
          <p:spPr>
            <a:xfrm>
              <a:off x="1676447" y="3401289"/>
              <a:ext cx="1702609" cy="870740"/>
            </a:xfrm>
            <a:prstGeom prst="rect">
              <a:avLst/>
            </a:prstGeom>
          </p:spPr>
        </p:pic>
      </p:grpSp>
      <p:cxnSp>
        <p:nvCxnSpPr>
          <p:cNvPr id="40" name="Elbow Connector 10">
            <a:extLst>
              <a:ext uri="{FF2B5EF4-FFF2-40B4-BE49-F238E27FC236}">
                <a16:creationId xmlns:a16="http://schemas.microsoft.com/office/drawing/2014/main" id="{3B056D1B-8682-9648-B6F2-F891CD3B30B1}"/>
              </a:ext>
            </a:extLst>
          </p:cNvPr>
          <p:cNvCxnSpPr>
            <a:cxnSpLocks/>
          </p:cNvCxnSpPr>
          <p:nvPr/>
        </p:nvCxnSpPr>
        <p:spPr>
          <a:xfrm flipH="1">
            <a:off x="3813940" y="4250124"/>
            <a:ext cx="436759" cy="0"/>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Elbow Connector 10">
            <a:extLst>
              <a:ext uri="{FF2B5EF4-FFF2-40B4-BE49-F238E27FC236}">
                <a16:creationId xmlns:a16="http://schemas.microsoft.com/office/drawing/2014/main" id="{0760C944-C795-B642-A1F3-9F10747729EE}"/>
              </a:ext>
            </a:extLst>
          </p:cNvPr>
          <p:cNvCxnSpPr>
            <a:cxnSpLocks/>
          </p:cNvCxnSpPr>
          <p:nvPr/>
        </p:nvCxnSpPr>
        <p:spPr>
          <a:xfrm flipV="1">
            <a:off x="7408096" y="2995872"/>
            <a:ext cx="0" cy="789284"/>
          </a:xfrm>
          <a:prstGeom prst="straightConnector1">
            <a:avLst/>
          </a:prstGeom>
          <a:ln w="38100">
            <a:solidFill>
              <a:schemeClr val="accent4">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ADC3272-5EC5-B34F-A16E-29A1B85AE884}"/>
              </a:ext>
            </a:extLst>
          </p:cNvPr>
          <p:cNvGrpSpPr/>
          <p:nvPr/>
        </p:nvGrpSpPr>
        <p:grpSpPr>
          <a:xfrm>
            <a:off x="6545668" y="3858510"/>
            <a:ext cx="1749418" cy="761828"/>
            <a:chOff x="3808858" y="4463229"/>
            <a:chExt cx="2273643" cy="963827"/>
          </a:xfrm>
          <a:solidFill>
            <a:schemeClr val="tx1"/>
          </a:solidFill>
        </p:grpSpPr>
        <p:sp>
          <p:nvSpPr>
            <p:cNvPr id="51" name="Rectangle 50">
              <a:extLst>
                <a:ext uri="{FF2B5EF4-FFF2-40B4-BE49-F238E27FC236}">
                  <a16:creationId xmlns:a16="http://schemas.microsoft.com/office/drawing/2014/main" id="{039A7BD7-3E74-224D-B00C-4E474955C02F}"/>
                </a:ext>
              </a:extLst>
            </p:cNvPr>
            <p:cNvSpPr/>
            <p:nvPr/>
          </p:nvSpPr>
          <p:spPr>
            <a:xfrm>
              <a:off x="3808858" y="4463229"/>
              <a:ext cx="2273643" cy="963827"/>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AC691604-132E-DE42-8B36-704DE7C9299B}"/>
                </a:ext>
              </a:extLst>
            </p:cNvPr>
            <p:cNvPicPr>
              <a:picLocks noChangeAspect="1"/>
            </p:cNvPicPr>
            <p:nvPr/>
          </p:nvPicPr>
          <p:blipFill>
            <a:blip r:embed="rId6">
              <a:duotone>
                <a:prstClr val="black"/>
                <a:schemeClr val="bg1">
                  <a:lumMod val="75000"/>
                  <a:lumOff val="25000"/>
                  <a:tint val="45000"/>
                  <a:satMod val="400000"/>
                </a:schemeClr>
              </a:duotone>
            </a:blip>
            <a:stretch>
              <a:fillRect/>
            </a:stretch>
          </p:blipFill>
          <p:spPr>
            <a:xfrm>
              <a:off x="3958947" y="4541596"/>
              <a:ext cx="602907" cy="775392"/>
            </a:xfrm>
            <a:prstGeom prst="rect">
              <a:avLst/>
            </a:prstGeom>
            <a:grpFill/>
          </p:spPr>
        </p:pic>
        <p:pic>
          <p:nvPicPr>
            <p:cNvPr id="53" name="Picture 52">
              <a:extLst>
                <a:ext uri="{FF2B5EF4-FFF2-40B4-BE49-F238E27FC236}">
                  <a16:creationId xmlns:a16="http://schemas.microsoft.com/office/drawing/2014/main" id="{A7EF9689-1EEA-AB4D-81B4-E1EE1071DED1}"/>
                </a:ext>
              </a:extLst>
            </p:cNvPr>
            <p:cNvPicPr>
              <a:picLocks noChangeAspect="1"/>
            </p:cNvPicPr>
            <p:nvPr/>
          </p:nvPicPr>
          <p:blipFill>
            <a:blip r:embed="rId6">
              <a:duotone>
                <a:prstClr val="black"/>
                <a:srgbClr val="D9C3A5">
                  <a:tint val="50000"/>
                  <a:satMod val="180000"/>
                </a:srgbClr>
              </a:duotone>
            </a:blip>
            <a:stretch>
              <a:fillRect/>
            </a:stretch>
          </p:blipFill>
          <p:spPr>
            <a:xfrm>
              <a:off x="4631683" y="4538102"/>
              <a:ext cx="602907" cy="775392"/>
            </a:xfrm>
            <a:prstGeom prst="rect">
              <a:avLst/>
            </a:prstGeom>
            <a:grpFill/>
          </p:spPr>
        </p:pic>
        <p:pic>
          <p:nvPicPr>
            <p:cNvPr id="54" name="Picture 53">
              <a:extLst>
                <a:ext uri="{FF2B5EF4-FFF2-40B4-BE49-F238E27FC236}">
                  <a16:creationId xmlns:a16="http://schemas.microsoft.com/office/drawing/2014/main" id="{275366E1-C4EF-D34D-A5F0-03844DD2C62D}"/>
                </a:ext>
              </a:extLst>
            </p:cNvPr>
            <p:cNvPicPr>
              <a:picLocks noChangeAspect="1"/>
            </p:cNvPicPr>
            <p:nvPr/>
          </p:nvPicPr>
          <p:blipFill>
            <a:blip r:embed="rId6">
              <a:duotone>
                <a:prstClr val="black"/>
                <a:srgbClr val="D9C3A5">
                  <a:tint val="50000"/>
                  <a:satMod val="180000"/>
                </a:srgbClr>
              </a:duotone>
            </a:blip>
            <a:stretch>
              <a:fillRect/>
            </a:stretch>
          </p:blipFill>
          <p:spPr>
            <a:xfrm>
              <a:off x="5299164" y="4529520"/>
              <a:ext cx="602907" cy="775392"/>
            </a:xfrm>
            <a:prstGeom prst="rect">
              <a:avLst/>
            </a:prstGeom>
            <a:grpFill/>
          </p:spPr>
        </p:pic>
      </p:grpSp>
      <p:grpSp>
        <p:nvGrpSpPr>
          <p:cNvPr id="55" name="Group 54">
            <a:extLst>
              <a:ext uri="{FF2B5EF4-FFF2-40B4-BE49-F238E27FC236}">
                <a16:creationId xmlns:a16="http://schemas.microsoft.com/office/drawing/2014/main" id="{2E3E4908-EABD-A449-8C14-D1009E3F57C5}"/>
              </a:ext>
            </a:extLst>
          </p:cNvPr>
          <p:cNvGrpSpPr/>
          <p:nvPr/>
        </p:nvGrpSpPr>
        <p:grpSpPr>
          <a:xfrm>
            <a:off x="6486791" y="4537999"/>
            <a:ext cx="1952873" cy="647529"/>
            <a:chOff x="680092" y="5196801"/>
            <a:chExt cx="2445701" cy="659026"/>
          </a:xfrm>
        </p:grpSpPr>
        <p:sp>
          <p:nvSpPr>
            <p:cNvPr id="56" name="Title 1">
              <a:extLst>
                <a:ext uri="{FF2B5EF4-FFF2-40B4-BE49-F238E27FC236}">
                  <a16:creationId xmlns:a16="http://schemas.microsoft.com/office/drawing/2014/main" id="{F081577A-9C1C-5F44-A35B-9AE557A358D0}"/>
                </a:ext>
              </a:extLst>
            </p:cNvPr>
            <p:cNvSpPr txBox="1">
              <a:spLocks/>
            </p:cNvSpPr>
            <p:nvPr/>
          </p:nvSpPr>
          <p:spPr>
            <a:xfrm>
              <a:off x="2167139" y="5196801"/>
              <a:ext cx="958654" cy="65902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400" cap="none" dirty="0"/>
                <a:t>cluster</a:t>
              </a:r>
            </a:p>
          </p:txBody>
        </p:sp>
        <p:pic>
          <p:nvPicPr>
            <p:cNvPr id="57" name="Picture 56">
              <a:extLst>
                <a:ext uri="{FF2B5EF4-FFF2-40B4-BE49-F238E27FC236}">
                  <a16:creationId xmlns:a16="http://schemas.microsoft.com/office/drawing/2014/main" id="{C11E228C-F93B-0B40-A986-8DE17331FE25}"/>
                </a:ext>
              </a:extLst>
            </p:cNvPr>
            <p:cNvPicPr>
              <a:picLocks noChangeAspect="1"/>
            </p:cNvPicPr>
            <p:nvPr/>
          </p:nvPicPr>
          <p:blipFill rotWithShape="1">
            <a:blip r:embed="rId7"/>
            <a:srcRect b="35478"/>
            <a:stretch/>
          </p:blipFill>
          <p:spPr>
            <a:xfrm>
              <a:off x="680092" y="5288692"/>
              <a:ext cx="1597829" cy="475613"/>
            </a:xfrm>
            <a:prstGeom prst="rect">
              <a:avLst/>
            </a:prstGeom>
          </p:spPr>
        </p:pic>
      </p:grpSp>
      <p:cxnSp>
        <p:nvCxnSpPr>
          <p:cNvPr id="59" name="Elbow Connector 10">
            <a:extLst>
              <a:ext uri="{FF2B5EF4-FFF2-40B4-BE49-F238E27FC236}">
                <a16:creationId xmlns:a16="http://schemas.microsoft.com/office/drawing/2014/main" id="{CB1CB9C5-E1B5-8A47-BF3A-BBBF08685E89}"/>
              </a:ext>
            </a:extLst>
          </p:cNvPr>
          <p:cNvCxnSpPr>
            <a:cxnSpLocks/>
          </p:cNvCxnSpPr>
          <p:nvPr/>
        </p:nvCxnSpPr>
        <p:spPr>
          <a:xfrm flipH="1">
            <a:off x="5182574" y="4260119"/>
            <a:ext cx="1317002" cy="1"/>
          </a:xfrm>
          <a:prstGeom prst="straightConnector1">
            <a:avLst/>
          </a:prstGeom>
          <a:ln w="38100">
            <a:solidFill>
              <a:schemeClr val="accent5"/>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FEAC800-FD07-D345-9BEA-2D190DEE06E6}"/>
              </a:ext>
            </a:extLst>
          </p:cNvPr>
          <p:cNvSpPr txBox="1">
            <a:spLocks/>
          </p:cNvSpPr>
          <p:nvPr/>
        </p:nvSpPr>
        <p:spPr>
          <a:xfrm>
            <a:off x="458262" y="930730"/>
            <a:ext cx="7797879" cy="401488"/>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t>OPTION 3: Batch your database updates on a schedule</a:t>
            </a:r>
          </a:p>
        </p:txBody>
      </p:sp>
      <p:sp>
        <p:nvSpPr>
          <p:cNvPr id="27" name="Title 1">
            <a:extLst>
              <a:ext uri="{FF2B5EF4-FFF2-40B4-BE49-F238E27FC236}">
                <a16:creationId xmlns:a16="http://schemas.microsoft.com/office/drawing/2014/main" id="{E206D767-0052-D84B-BE6B-AB5E91426DDE}"/>
              </a:ext>
            </a:extLst>
          </p:cNvPr>
          <p:cNvSpPr txBox="1">
            <a:spLocks/>
          </p:cNvSpPr>
          <p:nvPr/>
        </p:nvSpPr>
        <p:spPr>
          <a:xfrm>
            <a:off x="458262" y="392225"/>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Bringing your data into elastic search</a:t>
            </a:r>
          </a:p>
        </p:txBody>
      </p:sp>
      <p:pic>
        <p:nvPicPr>
          <p:cNvPr id="2" name="Picture 1">
            <a:extLst>
              <a:ext uri="{FF2B5EF4-FFF2-40B4-BE49-F238E27FC236}">
                <a16:creationId xmlns:a16="http://schemas.microsoft.com/office/drawing/2014/main" id="{5EAADF2D-E79F-4A4F-9B5C-6C66E241CEAE}"/>
              </a:ext>
            </a:extLst>
          </p:cNvPr>
          <p:cNvPicPr>
            <a:picLocks noChangeAspect="1"/>
          </p:cNvPicPr>
          <p:nvPr/>
        </p:nvPicPr>
        <p:blipFill>
          <a:blip r:embed="rId8">
            <a:lum bright="70000" contrast="-70000"/>
          </a:blip>
          <a:stretch>
            <a:fillRect/>
          </a:stretch>
        </p:blipFill>
        <p:spPr>
          <a:xfrm>
            <a:off x="4250699" y="3718864"/>
            <a:ext cx="996972" cy="996972"/>
          </a:xfrm>
          <a:prstGeom prst="rect">
            <a:avLst/>
          </a:prstGeom>
        </p:spPr>
      </p:pic>
    </p:spTree>
    <p:extLst>
      <p:ext uri="{BB962C8B-B14F-4D97-AF65-F5344CB8AC3E}">
        <p14:creationId xmlns:p14="http://schemas.microsoft.com/office/powerpoint/2010/main" val="3727994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a:xfrm>
            <a:off x="549556" y="890893"/>
            <a:ext cx="7007046" cy="401488"/>
          </a:xfrm>
        </p:spPr>
        <p:txBody>
          <a:bodyPr>
            <a:normAutofit fontScale="90000"/>
          </a:bodyPr>
          <a:lstStyle/>
          <a:p>
            <a:r>
              <a:rPr lang="en-US" sz="2400" cap="none" dirty="0"/>
              <a:t>Structuring your data for search</a:t>
            </a:r>
          </a:p>
        </p:txBody>
      </p:sp>
      <p:sp>
        <p:nvSpPr>
          <p:cNvPr id="35" name="Title 1">
            <a:extLst>
              <a:ext uri="{FF2B5EF4-FFF2-40B4-BE49-F238E27FC236}">
                <a16:creationId xmlns:a16="http://schemas.microsoft.com/office/drawing/2014/main" id="{A6BE32E7-A457-C340-AF86-6C1E43CB74FD}"/>
              </a:ext>
            </a:extLst>
          </p:cNvPr>
          <p:cNvSpPr txBox="1">
            <a:spLocks/>
          </p:cNvSpPr>
          <p:nvPr/>
        </p:nvSpPr>
        <p:spPr>
          <a:xfrm>
            <a:off x="549556" y="399496"/>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Modeling</a:t>
            </a:r>
          </a:p>
        </p:txBody>
      </p:sp>
      <p:pic>
        <p:nvPicPr>
          <p:cNvPr id="5" name="Picture 4">
            <a:extLst>
              <a:ext uri="{FF2B5EF4-FFF2-40B4-BE49-F238E27FC236}">
                <a16:creationId xmlns:a16="http://schemas.microsoft.com/office/drawing/2014/main" id="{411596A2-22DE-BB4E-842E-9EC2BF7A3302}"/>
              </a:ext>
            </a:extLst>
          </p:cNvPr>
          <p:cNvPicPr>
            <a:picLocks noChangeAspect="1"/>
          </p:cNvPicPr>
          <p:nvPr/>
        </p:nvPicPr>
        <p:blipFill>
          <a:blip r:embed="rId2">
            <a:biLevel thresh="25000"/>
          </a:blip>
          <a:stretch>
            <a:fillRect/>
          </a:stretch>
        </p:blipFill>
        <p:spPr>
          <a:xfrm>
            <a:off x="7229628" y="279620"/>
            <a:ext cx="1604525" cy="1396027"/>
          </a:xfrm>
          <a:prstGeom prst="rect">
            <a:avLst/>
          </a:prstGeom>
        </p:spPr>
      </p:pic>
      <p:sp>
        <p:nvSpPr>
          <p:cNvPr id="6" name="Donut 5">
            <a:extLst>
              <a:ext uri="{FF2B5EF4-FFF2-40B4-BE49-F238E27FC236}">
                <a16:creationId xmlns:a16="http://schemas.microsoft.com/office/drawing/2014/main" id="{362893FF-B97A-6B4B-8692-7C9A80CC6EB2}"/>
              </a:ext>
            </a:extLst>
          </p:cNvPr>
          <p:cNvSpPr/>
          <p:nvPr/>
        </p:nvSpPr>
        <p:spPr>
          <a:xfrm>
            <a:off x="568412" y="2980897"/>
            <a:ext cx="2286000" cy="2335427"/>
          </a:xfrm>
          <a:prstGeom prst="donut">
            <a:avLst>
              <a:gd name="adj" fmla="val 3834"/>
            </a:avLst>
          </a:prstGeom>
          <a:solidFill>
            <a:srgbClr val="607D3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82148359-13FC-D845-A414-D864E7C21665}"/>
              </a:ext>
            </a:extLst>
          </p:cNvPr>
          <p:cNvSpPr/>
          <p:nvPr/>
        </p:nvSpPr>
        <p:spPr>
          <a:xfrm>
            <a:off x="3278660" y="2980896"/>
            <a:ext cx="2286000" cy="2335427"/>
          </a:xfrm>
          <a:prstGeom prst="donut">
            <a:avLst>
              <a:gd name="adj" fmla="val 3834"/>
            </a:avLst>
          </a:prstGeom>
          <a:solidFill>
            <a:srgbClr val="607D3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F83E35B8-CEFB-6844-922B-C2D642D905A4}"/>
              </a:ext>
            </a:extLst>
          </p:cNvPr>
          <p:cNvSpPr/>
          <p:nvPr/>
        </p:nvSpPr>
        <p:spPr>
          <a:xfrm>
            <a:off x="5988908" y="2980895"/>
            <a:ext cx="2286000" cy="2335427"/>
          </a:xfrm>
          <a:prstGeom prst="donut">
            <a:avLst>
              <a:gd name="adj" fmla="val 3834"/>
            </a:avLst>
          </a:prstGeom>
          <a:solidFill>
            <a:srgbClr val="607D3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Picture 21">
            <a:extLst>
              <a:ext uri="{FF2B5EF4-FFF2-40B4-BE49-F238E27FC236}">
                <a16:creationId xmlns:a16="http://schemas.microsoft.com/office/drawing/2014/main" id="{D74CD026-D43E-734B-8B13-967B17AF298E}"/>
              </a:ext>
            </a:extLst>
          </p:cNvPr>
          <p:cNvPicPr>
            <a:picLocks noChangeAspect="1"/>
          </p:cNvPicPr>
          <p:nvPr/>
        </p:nvPicPr>
        <p:blipFill>
          <a:blip r:embed="rId3"/>
          <a:stretch>
            <a:fillRect/>
          </a:stretch>
        </p:blipFill>
        <p:spPr>
          <a:xfrm>
            <a:off x="713261" y="3150456"/>
            <a:ext cx="1996303" cy="1996303"/>
          </a:xfrm>
          <a:prstGeom prst="rect">
            <a:avLst/>
          </a:prstGeom>
        </p:spPr>
      </p:pic>
      <p:pic>
        <p:nvPicPr>
          <p:cNvPr id="26" name="Picture 25">
            <a:extLst>
              <a:ext uri="{FF2B5EF4-FFF2-40B4-BE49-F238E27FC236}">
                <a16:creationId xmlns:a16="http://schemas.microsoft.com/office/drawing/2014/main" id="{5A2CBF5B-9061-F840-BD23-B402B53EE756}"/>
              </a:ext>
            </a:extLst>
          </p:cNvPr>
          <p:cNvPicPr>
            <a:picLocks noChangeAspect="1"/>
          </p:cNvPicPr>
          <p:nvPr/>
        </p:nvPicPr>
        <p:blipFill>
          <a:blip r:embed="rId3"/>
          <a:stretch>
            <a:fillRect/>
          </a:stretch>
        </p:blipFill>
        <p:spPr>
          <a:xfrm>
            <a:off x="3423508" y="3150456"/>
            <a:ext cx="1996303" cy="1996303"/>
          </a:xfrm>
          <a:prstGeom prst="rect">
            <a:avLst/>
          </a:prstGeom>
        </p:spPr>
      </p:pic>
      <p:pic>
        <p:nvPicPr>
          <p:cNvPr id="27" name="Picture 26">
            <a:extLst>
              <a:ext uri="{FF2B5EF4-FFF2-40B4-BE49-F238E27FC236}">
                <a16:creationId xmlns:a16="http://schemas.microsoft.com/office/drawing/2014/main" id="{36587165-CB1F-134C-B1DE-994AD3E61884}"/>
              </a:ext>
            </a:extLst>
          </p:cNvPr>
          <p:cNvPicPr>
            <a:picLocks noChangeAspect="1"/>
          </p:cNvPicPr>
          <p:nvPr/>
        </p:nvPicPr>
        <p:blipFill>
          <a:blip r:embed="rId3"/>
          <a:stretch>
            <a:fillRect/>
          </a:stretch>
        </p:blipFill>
        <p:spPr>
          <a:xfrm>
            <a:off x="6133756" y="3150456"/>
            <a:ext cx="1996303" cy="1996303"/>
          </a:xfrm>
          <a:prstGeom prst="rect">
            <a:avLst/>
          </a:prstGeom>
        </p:spPr>
      </p:pic>
      <p:sp>
        <p:nvSpPr>
          <p:cNvPr id="24" name="Rectangle 23">
            <a:extLst>
              <a:ext uri="{FF2B5EF4-FFF2-40B4-BE49-F238E27FC236}">
                <a16:creationId xmlns:a16="http://schemas.microsoft.com/office/drawing/2014/main" id="{C993CA58-C082-A044-B8E2-8B578EB16023}"/>
              </a:ext>
            </a:extLst>
          </p:cNvPr>
          <p:cNvSpPr/>
          <p:nvPr/>
        </p:nvSpPr>
        <p:spPr>
          <a:xfrm>
            <a:off x="568412" y="1760428"/>
            <a:ext cx="7706496" cy="923330"/>
          </a:xfrm>
          <a:prstGeom prst="rect">
            <a:avLst/>
          </a:prstGeom>
        </p:spPr>
        <p:txBody>
          <a:bodyPr wrap="square">
            <a:spAutoFit/>
          </a:bodyPr>
          <a:lstStyle/>
          <a:p>
            <a:r>
              <a:rPr lang="en-US" b="1" dirty="0"/>
              <a:t>Conceptually, indexes are like databases.</a:t>
            </a:r>
          </a:p>
          <a:p>
            <a:pPr marL="342900" indent="-342900">
              <a:buFont typeface="Arial" panose="020B0604020202020204" pitchFamily="34" charset="0"/>
              <a:buChar char="•"/>
            </a:pPr>
            <a:r>
              <a:rPr lang="en-US" dirty="0"/>
              <a:t>SQL =&gt; Databases =&gt; Tables =&gt; Columns/Rows</a:t>
            </a:r>
          </a:p>
          <a:p>
            <a:pPr marL="342900" indent="-342900">
              <a:buFont typeface="Arial" panose="020B0604020202020204" pitchFamily="34" charset="0"/>
              <a:buChar char="•"/>
            </a:pPr>
            <a:r>
              <a:rPr lang="en-US" dirty="0"/>
              <a:t>Elasticsearch =&gt; Indices =&gt; Types =&gt; Documents with Properties</a:t>
            </a:r>
          </a:p>
        </p:txBody>
      </p:sp>
      <p:sp>
        <p:nvSpPr>
          <p:cNvPr id="25" name="Rectangle 24">
            <a:extLst>
              <a:ext uri="{FF2B5EF4-FFF2-40B4-BE49-F238E27FC236}">
                <a16:creationId xmlns:a16="http://schemas.microsoft.com/office/drawing/2014/main" id="{4036360F-9E04-CA4D-AB19-FC0765A8868C}"/>
              </a:ext>
            </a:extLst>
          </p:cNvPr>
          <p:cNvSpPr/>
          <p:nvPr/>
        </p:nvSpPr>
        <p:spPr>
          <a:xfrm>
            <a:off x="1290463" y="5408308"/>
            <a:ext cx="726481" cy="369332"/>
          </a:xfrm>
          <a:prstGeom prst="rect">
            <a:avLst/>
          </a:prstGeom>
        </p:spPr>
        <p:txBody>
          <a:bodyPr wrap="none">
            <a:spAutoFit/>
          </a:bodyPr>
          <a:lstStyle/>
          <a:p>
            <a:r>
              <a:rPr lang="en-US" dirty="0"/>
              <a:t>Loans</a:t>
            </a:r>
          </a:p>
        </p:txBody>
      </p:sp>
      <p:sp>
        <p:nvSpPr>
          <p:cNvPr id="30" name="Rectangle 29">
            <a:extLst>
              <a:ext uri="{FF2B5EF4-FFF2-40B4-BE49-F238E27FC236}">
                <a16:creationId xmlns:a16="http://schemas.microsoft.com/office/drawing/2014/main" id="{C28E9E74-2A62-7848-814A-00C991740DB0}"/>
              </a:ext>
            </a:extLst>
          </p:cNvPr>
          <p:cNvSpPr/>
          <p:nvPr/>
        </p:nvSpPr>
        <p:spPr>
          <a:xfrm>
            <a:off x="3803957" y="5408308"/>
            <a:ext cx="1095043" cy="369332"/>
          </a:xfrm>
          <a:prstGeom prst="rect">
            <a:avLst/>
          </a:prstGeom>
        </p:spPr>
        <p:txBody>
          <a:bodyPr wrap="none">
            <a:spAutoFit/>
          </a:bodyPr>
          <a:lstStyle/>
          <a:p>
            <a:r>
              <a:rPr lang="en-US" dirty="0"/>
              <a:t>Payments</a:t>
            </a:r>
          </a:p>
        </p:txBody>
      </p:sp>
      <p:sp>
        <p:nvSpPr>
          <p:cNvPr id="14" name="Rectangle 13">
            <a:extLst>
              <a:ext uri="{FF2B5EF4-FFF2-40B4-BE49-F238E27FC236}">
                <a16:creationId xmlns:a16="http://schemas.microsoft.com/office/drawing/2014/main" id="{F862BD78-7157-514C-9459-2EE05A472E35}"/>
              </a:ext>
            </a:extLst>
          </p:cNvPr>
          <p:cNvSpPr/>
          <p:nvPr/>
        </p:nvSpPr>
        <p:spPr>
          <a:xfrm>
            <a:off x="6584385" y="5485883"/>
            <a:ext cx="1079463" cy="369332"/>
          </a:xfrm>
          <a:prstGeom prst="rect">
            <a:avLst/>
          </a:prstGeom>
        </p:spPr>
        <p:txBody>
          <a:bodyPr wrap="none">
            <a:spAutoFit/>
          </a:bodyPr>
          <a:lstStyle/>
          <a:p>
            <a:r>
              <a:rPr lang="en-US" dirty="0"/>
              <a:t>Inventory</a:t>
            </a:r>
          </a:p>
        </p:txBody>
      </p:sp>
    </p:spTree>
    <p:extLst>
      <p:ext uri="{BB962C8B-B14F-4D97-AF65-F5344CB8AC3E}">
        <p14:creationId xmlns:p14="http://schemas.microsoft.com/office/powerpoint/2010/main" val="3326573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a:extLst>
              <a:ext uri="{FF2B5EF4-FFF2-40B4-BE49-F238E27FC236}">
                <a16:creationId xmlns:a16="http://schemas.microsoft.com/office/drawing/2014/main" id="{627B422B-8419-164C-9C0F-DCFCD8DBABF7}"/>
              </a:ext>
            </a:extLst>
          </p:cNvPr>
          <p:cNvSpPr>
            <a:spLocks noGrp="1"/>
          </p:cNvSpPr>
          <p:nvPr>
            <p:ph type="title"/>
          </p:nvPr>
        </p:nvSpPr>
        <p:spPr>
          <a:xfrm>
            <a:off x="667265" y="903617"/>
            <a:ext cx="7007046" cy="401488"/>
          </a:xfrm>
        </p:spPr>
        <p:txBody>
          <a:bodyPr>
            <a:normAutofit fontScale="90000"/>
          </a:bodyPr>
          <a:lstStyle/>
          <a:p>
            <a:r>
              <a:rPr lang="en-US" sz="2400" cap="none" dirty="0"/>
              <a:t>Defining indexes</a:t>
            </a:r>
          </a:p>
        </p:txBody>
      </p:sp>
      <p:sp>
        <p:nvSpPr>
          <p:cNvPr id="63" name="Title 1">
            <a:extLst>
              <a:ext uri="{FF2B5EF4-FFF2-40B4-BE49-F238E27FC236}">
                <a16:creationId xmlns:a16="http://schemas.microsoft.com/office/drawing/2014/main" id="{D405E7B7-9EEF-9C4D-8052-09B723E94D9B}"/>
              </a:ext>
            </a:extLst>
          </p:cNvPr>
          <p:cNvSpPr txBox="1">
            <a:spLocks/>
          </p:cNvSpPr>
          <p:nvPr/>
        </p:nvSpPr>
        <p:spPr>
          <a:xfrm>
            <a:off x="667265" y="412220"/>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Modeling:</a:t>
            </a:r>
          </a:p>
        </p:txBody>
      </p:sp>
      <p:sp>
        <p:nvSpPr>
          <p:cNvPr id="28" name="Title 1">
            <a:extLst>
              <a:ext uri="{FF2B5EF4-FFF2-40B4-BE49-F238E27FC236}">
                <a16:creationId xmlns:a16="http://schemas.microsoft.com/office/drawing/2014/main" id="{98F95BC0-BAE3-A240-B279-CE50AC0E2BE4}"/>
              </a:ext>
            </a:extLst>
          </p:cNvPr>
          <p:cNvSpPr txBox="1">
            <a:spLocks/>
          </p:cNvSpPr>
          <p:nvPr/>
        </p:nvSpPr>
        <p:spPr>
          <a:xfrm>
            <a:off x="667265" y="1794757"/>
            <a:ext cx="8081319" cy="2025524"/>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cap="none" dirty="0"/>
              <a:t>Like databases, but more powerful.  </a:t>
            </a:r>
            <a:r>
              <a:rPr lang="en-US" sz="2000" cap="none" dirty="0"/>
              <a:t>Queries can easily span indexes bringing data together as needed.</a:t>
            </a:r>
          </a:p>
          <a:p>
            <a:endParaRPr lang="en-US" sz="2000" cap="none" dirty="0"/>
          </a:p>
          <a:p>
            <a:r>
              <a:rPr lang="en-US" sz="2000" cap="none" dirty="0"/>
              <a:t>Use indexes for:</a:t>
            </a:r>
          </a:p>
          <a:p>
            <a:endParaRPr lang="en-US" sz="2000" cap="none" dirty="0"/>
          </a:p>
          <a:p>
            <a:pPr marL="342900" indent="-342900">
              <a:buFont typeface="Arial" panose="020B0604020202020204" pitchFamily="34" charset="0"/>
              <a:buChar char="•"/>
            </a:pPr>
            <a:r>
              <a:rPr lang="en-US" sz="2000" cap="none" dirty="0"/>
              <a:t>Security – use indexes to support </a:t>
            </a:r>
          </a:p>
          <a:p>
            <a:r>
              <a:rPr lang="en-US" sz="2000" cap="none" dirty="0"/>
              <a:t>	multi-tenant system</a:t>
            </a:r>
          </a:p>
          <a:p>
            <a:pPr marL="457200" indent="-457200">
              <a:buAutoNum type="arabicParenR"/>
            </a:pPr>
            <a:endParaRPr lang="en-US" sz="2000" cap="none" dirty="0"/>
          </a:p>
          <a:p>
            <a:pPr marL="457200" indent="-457200">
              <a:buAutoNum type="arabicParenR"/>
            </a:pPr>
            <a:endParaRPr lang="en-US" sz="2000" cap="none" dirty="0"/>
          </a:p>
        </p:txBody>
      </p:sp>
      <p:sp>
        <p:nvSpPr>
          <p:cNvPr id="10" name="Donut 9">
            <a:extLst>
              <a:ext uri="{FF2B5EF4-FFF2-40B4-BE49-F238E27FC236}">
                <a16:creationId xmlns:a16="http://schemas.microsoft.com/office/drawing/2014/main" id="{2D85FCD6-A4CF-C54A-A6F2-64B5830AB580}"/>
              </a:ext>
            </a:extLst>
          </p:cNvPr>
          <p:cNvSpPr/>
          <p:nvPr/>
        </p:nvSpPr>
        <p:spPr>
          <a:xfrm>
            <a:off x="1240674" y="4141560"/>
            <a:ext cx="1024584" cy="1021771"/>
          </a:xfrm>
          <a:prstGeom prst="donut">
            <a:avLst>
              <a:gd name="adj" fmla="val 3834"/>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14809706-C281-3F4E-8801-F80A11E8729C}"/>
              </a:ext>
            </a:extLst>
          </p:cNvPr>
          <p:cNvPicPr>
            <a:picLocks noChangeAspect="1"/>
          </p:cNvPicPr>
          <p:nvPr/>
        </p:nvPicPr>
        <p:blipFill>
          <a:blip r:embed="rId2"/>
          <a:stretch>
            <a:fillRect/>
          </a:stretch>
        </p:blipFill>
        <p:spPr>
          <a:xfrm>
            <a:off x="1388457" y="4298392"/>
            <a:ext cx="729018" cy="729018"/>
          </a:xfrm>
          <a:prstGeom prst="rect">
            <a:avLst/>
          </a:prstGeom>
        </p:spPr>
      </p:pic>
      <p:sp>
        <p:nvSpPr>
          <p:cNvPr id="12" name="Rectangle 11">
            <a:extLst>
              <a:ext uri="{FF2B5EF4-FFF2-40B4-BE49-F238E27FC236}">
                <a16:creationId xmlns:a16="http://schemas.microsoft.com/office/drawing/2014/main" id="{32C3893E-3DAF-2F4D-9050-468B4A2C648B}"/>
              </a:ext>
            </a:extLst>
          </p:cNvPr>
          <p:cNvSpPr/>
          <p:nvPr/>
        </p:nvSpPr>
        <p:spPr>
          <a:xfrm>
            <a:off x="1209722" y="5184242"/>
            <a:ext cx="1086488" cy="369332"/>
          </a:xfrm>
          <a:prstGeom prst="rect">
            <a:avLst/>
          </a:prstGeom>
        </p:spPr>
        <p:txBody>
          <a:bodyPr wrap="square">
            <a:spAutoFit/>
          </a:bodyPr>
          <a:lstStyle/>
          <a:p>
            <a:r>
              <a:rPr lang="en-US" dirty="0" err="1"/>
              <a:t>loan_hud</a:t>
            </a:r>
            <a:endParaRPr lang="en-US" dirty="0"/>
          </a:p>
        </p:txBody>
      </p:sp>
      <p:sp>
        <p:nvSpPr>
          <p:cNvPr id="13" name="Donut 12">
            <a:extLst>
              <a:ext uri="{FF2B5EF4-FFF2-40B4-BE49-F238E27FC236}">
                <a16:creationId xmlns:a16="http://schemas.microsoft.com/office/drawing/2014/main" id="{3D528532-A0E5-454C-903C-D44958951730}"/>
              </a:ext>
            </a:extLst>
          </p:cNvPr>
          <p:cNvSpPr/>
          <p:nvPr/>
        </p:nvSpPr>
        <p:spPr>
          <a:xfrm>
            <a:off x="2738057" y="4141560"/>
            <a:ext cx="1024584" cy="1021771"/>
          </a:xfrm>
          <a:prstGeom prst="donut">
            <a:avLst>
              <a:gd name="adj" fmla="val 3834"/>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A67BF7D9-01C0-CA4B-82C4-CBB0B8473CE5}"/>
              </a:ext>
            </a:extLst>
          </p:cNvPr>
          <p:cNvPicPr>
            <a:picLocks noChangeAspect="1"/>
          </p:cNvPicPr>
          <p:nvPr/>
        </p:nvPicPr>
        <p:blipFill>
          <a:blip r:embed="rId2"/>
          <a:stretch>
            <a:fillRect/>
          </a:stretch>
        </p:blipFill>
        <p:spPr>
          <a:xfrm>
            <a:off x="2885840" y="4298392"/>
            <a:ext cx="729018" cy="729018"/>
          </a:xfrm>
          <a:prstGeom prst="rect">
            <a:avLst/>
          </a:prstGeom>
        </p:spPr>
      </p:pic>
      <p:sp>
        <p:nvSpPr>
          <p:cNvPr id="15" name="Rectangle 14">
            <a:extLst>
              <a:ext uri="{FF2B5EF4-FFF2-40B4-BE49-F238E27FC236}">
                <a16:creationId xmlns:a16="http://schemas.microsoft.com/office/drawing/2014/main" id="{4A4139E7-36CE-7148-8FFC-C46932401D8D}"/>
              </a:ext>
            </a:extLst>
          </p:cNvPr>
          <p:cNvSpPr/>
          <p:nvPr/>
        </p:nvSpPr>
        <p:spPr>
          <a:xfrm>
            <a:off x="2707105" y="5184242"/>
            <a:ext cx="1086488" cy="369332"/>
          </a:xfrm>
          <a:prstGeom prst="rect">
            <a:avLst/>
          </a:prstGeom>
        </p:spPr>
        <p:txBody>
          <a:bodyPr wrap="square">
            <a:spAutoFit/>
          </a:bodyPr>
          <a:lstStyle/>
          <a:p>
            <a:pPr algn="ctr"/>
            <a:r>
              <a:rPr lang="en-US" dirty="0" err="1"/>
              <a:t>loan_fdic</a:t>
            </a:r>
            <a:endParaRPr lang="en-US" dirty="0"/>
          </a:p>
        </p:txBody>
      </p:sp>
      <p:sp>
        <p:nvSpPr>
          <p:cNvPr id="2" name="Rectangle 1">
            <a:extLst>
              <a:ext uri="{FF2B5EF4-FFF2-40B4-BE49-F238E27FC236}">
                <a16:creationId xmlns:a16="http://schemas.microsoft.com/office/drawing/2014/main" id="{9707C686-451B-9843-B7AB-C1DEA11C2FD6}"/>
              </a:ext>
            </a:extLst>
          </p:cNvPr>
          <p:cNvSpPr/>
          <p:nvPr/>
        </p:nvSpPr>
        <p:spPr>
          <a:xfrm>
            <a:off x="5050636" y="3355258"/>
            <a:ext cx="3441263" cy="707886"/>
          </a:xfrm>
          <a:prstGeom prst="rect">
            <a:avLst/>
          </a:prstGeom>
        </p:spPr>
        <p:txBody>
          <a:bodyPr wrap="none">
            <a:spAutoFit/>
          </a:bodyPr>
          <a:lstStyle/>
          <a:p>
            <a:pPr marL="342900" indent="-342900">
              <a:buFont typeface="Arial" panose="020B0604020202020204" pitchFamily="34" charset="0"/>
              <a:buChar char="•"/>
            </a:pPr>
            <a:r>
              <a:rPr lang="en-US" sz="2000" dirty="0"/>
              <a:t>Partitioning – time  or other</a:t>
            </a:r>
          </a:p>
          <a:p>
            <a:r>
              <a:rPr lang="en-US" sz="2000" dirty="0"/>
              <a:t>		data </a:t>
            </a:r>
          </a:p>
        </p:txBody>
      </p:sp>
      <p:sp>
        <p:nvSpPr>
          <p:cNvPr id="16" name="Donut 15">
            <a:extLst>
              <a:ext uri="{FF2B5EF4-FFF2-40B4-BE49-F238E27FC236}">
                <a16:creationId xmlns:a16="http://schemas.microsoft.com/office/drawing/2014/main" id="{2F44F445-6C08-5242-BDFD-55A8E80DC324}"/>
              </a:ext>
            </a:extLst>
          </p:cNvPr>
          <p:cNvSpPr/>
          <p:nvPr/>
        </p:nvSpPr>
        <p:spPr>
          <a:xfrm>
            <a:off x="5609640" y="4141560"/>
            <a:ext cx="1024584" cy="1021771"/>
          </a:xfrm>
          <a:prstGeom prst="donut">
            <a:avLst>
              <a:gd name="adj" fmla="val 3834"/>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a:extLst>
              <a:ext uri="{FF2B5EF4-FFF2-40B4-BE49-F238E27FC236}">
                <a16:creationId xmlns:a16="http://schemas.microsoft.com/office/drawing/2014/main" id="{BDFF8E47-7C8D-2B42-BAF8-92D97673F5DC}"/>
              </a:ext>
            </a:extLst>
          </p:cNvPr>
          <p:cNvPicPr>
            <a:picLocks noChangeAspect="1"/>
          </p:cNvPicPr>
          <p:nvPr/>
        </p:nvPicPr>
        <p:blipFill>
          <a:blip r:embed="rId2"/>
          <a:stretch>
            <a:fillRect/>
          </a:stretch>
        </p:blipFill>
        <p:spPr>
          <a:xfrm>
            <a:off x="5757423" y="4298392"/>
            <a:ext cx="729018" cy="729018"/>
          </a:xfrm>
          <a:prstGeom prst="rect">
            <a:avLst/>
          </a:prstGeom>
        </p:spPr>
      </p:pic>
      <p:sp>
        <p:nvSpPr>
          <p:cNvPr id="18" name="Rectangle 17">
            <a:extLst>
              <a:ext uri="{FF2B5EF4-FFF2-40B4-BE49-F238E27FC236}">
                <a16:creationId xmlns:a16="http://schemas.microsoft.com/office/drawing/2014/main" id="{C4160A3C-C4AE-4240-89E8-1151B141F332}"/>
              </a:ext>
            </a:extLst>
          </p:cNvPr>
          <p:cNvSpPr/>
          <p:nvPr/>
        </p:nvSpPr>
        <p:spPr>
          <a:xfrm>
            <a:off x="5331943" y="5202818"/>
            <a:ext cx="1579978" cy="369332"/>
          </a:xfrm>
          <a:prstGeom prst="rect">
            <a:avLst/>
          </a:prstGeom>
        </p:spPr>
        <p:txBody>
          <a:bodyPr wrap="square">
            <a:spAutoFit/>
          </a:bodyPr>
          <a:lstStyle/>
          <a:p>
            <a:pPr algn="ctr"/>
            <a:r>
              <a:rPr lang="en-US" dirty="0"/>
              <a:t>log_20180501</a:t>
            </a:r>
          </a:p>
        </p:txBody>
      </p:sp>
      <p:sp>
        <p:nvSpPr>
          <p:cNvPr id="19" name="Donut 18">
            <a:extLst>
              <a:ext uri="{FF2B5EF4-FFF2-40B4-BE49-F238E27FC236}">
                <a16:creationId xmlns:a16="http://schemas.microsoft.com/office/drawing/2014/main" id="{AA38BD3F-4B59-5C4D-A6F4-7046C00670F7}"/>
              </a:ext>
            </a:extLst>
          </p:cNvPr>
          <p:cNvSpPr/>
          <p:nvPr/>
        </p:nvSpPr>
        <p:spPr>
          <a:xfrm>
            <a:off x="7168808" y="4141560"/>
            <a:ext cx="1024584" cy="1021771"/>
          </a:xfrm>
          <a:prstGeom prst="donut">
            <a:avLst>
              <a:gd name="adj" fmla="val 3834"/>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a:extLst>
              <a:ext uri="{FF2B5EF4-FFF2-40B4-BE49-F238E27FC236}">
                <a16:creationId xmlns:a16="http://schemas.microsoft.com/office/drawing/2014/main" id="{62D4A5E8-DBCE-3C4E-9CCD-731B10211B93}"/>
              </a:ext>
            </a:extLst>
          </p:cNvPr>
          <p:cNvPicPr>
            <a:picLocks noChangeAspect="1"/>
          </p:cNvPicPr>
          <p:nvPr/>
        </p:nvPicPr>
        <p:blipFill>
          <a:blip r:embed="rId2"/>
          <a:stretch>
            <a:fillRect/>
          </a:stretch>
        </p:blipFill>
        <p:spPr>
          <a:xfrm>
            <a:off x="7316591" y="4298392"/>
            <a:ext cx="729018" cy="729018"/>
          </a:xfrm>
          <a:prstGeom prst="rect">
            <a:avLst/>
          </a:prstGeom>
        </p:spPr>
      </p:pic>
      <p:sp>
        <p:nvSpPr>
          <p:cNvPr id="22" name="Rectangle 21">
            <a:extLst>
              <a:ext uri="{FF2B5EF4-FFF2-40B4-BE49-F238E27FC236}">
                <a16:creationId xmlns:a16="http://schemas.microsoft.com/office/drawing/2014/main" id="{97853157-39D4-0647-B2EA-79170838A43A}"/>
              </a:ext>
            </a:extLst>
          </p:cNvPr>
          <p:cNvSpPr/>
          <p:nvPr/>
        </p:nvSpPr>
        <p:spPr>
          <a:xfrm>
            <a:off x="6911921" y="5202818"/>
            <a:ext cx="1579978" cy="369332"/>
          </a:xfrm>
          <a:prstGeom prst="rect">
            <a:avLst/>
          </a:prstGeom>
        </p:spPr>
        <p:txBody>
          <a:bodyPr wrap="square">
            <a:spAutoFit/>
          </a:bodyPr>
          <a:lstStyle/>
          <a:p>
            <a:pPr algn="ctr"/>
            <a:r>
              <a:rPr lang="en-US" dirty="0"/>
              <a:t>log_20180502</a:t>
            </a:r>
          </a:p>
        </p:txBody>
      </p:sp>
    </p:spTree>
    <p:extLst>
      <p:ext uri="{BB962C8B-B14F-4D97-AF65-F5344CB8AC3E}">
        <p14:creationId xmlns:p14="http://schemas.microsoft.com/office/powerpoint/2010/main" val="2923529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a:extLst>
              <a:ext uri="{FF2B5EF4-FFF2-40B4-BE49-F238E27FC236}">
                <a16:creationId xmlns:a16="http://schemas.microsoft.com/office/drawing/2014/main" id="{627B422B-8419-164C-9C0F-DCFCD8DBABF7}"/>
              </a:ext>
            </a:extLst>
          </p:cNvPr>
          <p:cNvSpPr>
            <a:spLocks noGrp="1"/>
          </p:cNvSpPr>
          <p:nvPr>
            <p:ph type="title"/>
          </p:nvPr>
        </p:nvSpPr>
        <p:spPr>
          <a:xfrm>
            <a:off x="271466" y="860670"/>
            <a:ext cx="7007046" cy="401488"/>
          </a:xfrm>
        </p:spPr>
        <p:txBody>
          <a:bodyPr>
            <a:normAutofit fontScale="90000"/>
          </a:bodyPr>
          <a:lstStyle/>
          <a:p>
            <a:r>
              <a:rPr lang="en-US" sz="2400" cap="none" dirty="0"/>
              <a:t>Defining documents</a:t>
            </a:r>
          </a:p>
        </p:txBody>
      </p:sp>
      <p:sp>
        <p:nvSpPr>
          <p:cNvPr id="63" name="Title 1">
            <a:extLst>
              <a:ext uri="{FF2B5EF4-FFF2-40B4-BE49-F238E27FC236}">
                <a16:creationId xmlns:a16="http://schemas.microsoft.com/office/drawing/2014/main" id="{D405E7B7-9EEF-9C4D-8052-09B723E94D9B}"/>
              </a:ext>
            </a:extLst>
          </p:cNvPr>
          <p:cNvSpPr txBox="1">
            <a:spLocks/>
          </p:cNvSpPr>
          <p:nvPr/>
        </p:nvSpPr>
        <p:spPr>
          <a:xfrm>
            <a:off x="271466" y="369273"/>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Modeling:</a:t>
            </a:r>
          </a:p>
        </p:txBody>
      </p:sp>
      <p:pic>
        <p:nvPicPr>
          <p:cNvPr id="2" name="Picture 1">
            <a:extLst>
              <a:ext uri="{FF2B5EF4-FFF2-40B4-BE49-F238E27FC236}">
                <a16:creationId xmlns:a16="http://schemas.microsoft.com/office/drawing/2014/main" id="{C3F9A5E2-729C-9542-8E6C-341AC485D30F}"/>
              </a:ext>
            </a:extLst>
          </p:cNvPr>
          <p:cNvPicPr>
            <a:picLocks noChangeAspect="1"/>
          </p:cNvPicPr>
          <p:nvPr/>
        </p:nvPicPr>
        <p:blipFill>
          <a:blip r:embed="rId2"/>
          <a:stretch>
            <a:fillRect/>
          </a:stretch>
        </p:blipFill>
        <p:spPr>
          <a:xfrm>
            <a:off x="421585" y="2737545"/>
            <a:ext cx="2755849" cy="2711038"/>
          </a:xfrm>
          <a:prstGeom prst="rect">
            <a:avLst/>
          </a:prstGeom>
        </p:spPr>
      </p:pic>
      <p:sp>
        <p:nvSpPr>
          <p:cNvPr id="4" name="Rectangle 3">
            <a:extLst>
              <a:ext uri="{FF2B5EF4-FFF2-40B4-BE49-F238E27FC236}">
                <a16:creationId xmlns:a16="http://schemas.microsoft.com/office/drawing/2014/main" id="{FF98FCDB-3054-DB4F-B63B-81694A953F88}"/>
              </a:ext>
            </a:extLst>
          </p:cNvPr>
          <p:cNvSpPr/>
          <p:nvPr/>
        </p:nvSpPr>
        <p:spPr>
          <a:xfrm>
            <a:off x="3966519" y="2737545"/>
            <a:ext cx="4769708" cy="3416320"/>
          </a:xfrm>
          <a:prstGeom prst="rect">
            <a:avLst/>
          </a:prstGeom>
        </p:spPr>
        <p:txBody>
          <a:bodyPr wrap="square">
            <a:spAutoFit/>
          </a:bodyPr>
          <a:lstStyle/>
          <a:p>
            <a:r>
              <a:rPr lang="en-US" dirty="0"/>
              <a:t>{</a:t>
            </a:r>
          </a:p>
          <a:p>
            <a:r>
              <a:rPr lang="en-US" dirty="0"/>
              <a:t>	"FirstName": "Jonathan",</a:t>
            </a:r>
          </a:p>
          <a:p>
            <a:r>
              <a:rPr lang="en-US" dirty="0"/>
              <a:t>	"Address": "15 </a:t>
            </a:r>
            <a:r>
              <a:rPr lang="en-US" dirty="0" err="1"/>
              <a:t>Wanamassa</a:t>
            </a:r>
            <a:r>
              <a:rPr lang="en-US" dirty="0"/>
              <a:t> Point Road ",</a:t>
            </a:r>
          </a:p>
          <a:p>
            <a:r>
              <a:rPr lang="en-US" dirty="0"/>
              <a:t>	"City": "Jacksonville",</a:t>
            </a:r>
          </a:p>
          <a:p>
            <a:r>
              <a:rPr lang="en-US" dirty="0"/>
              <a:t>	"State": "FL",</a:t>
            </a:r>
          </a:p>
          <a:p>
            <a:r>
              <a:rPr lang="en-US" dirty="0"/>
              <a:t>	"Children": [</a:t>
            </a:r>
          </a:p>
          <a:p>
            <a:r>
              <a:rPr lang="en-US" dirty="0"/>
              <a:t>		{ "Name": "Michael", "Age": 10 },</a:t>
            </a:r>
          </a:p>
          <a:p>
            <a:r>
              <a:rPr lang="en-US" dirty="0"/>
              <a:t>		{ "Name": "Jennifer", "Age": 8 },</a:t>
            </a:r>
          </a:p>
          <a:p>
            <a:r>
              <a:rPr lang="en-US" dirty="0"/>
              <a:t>		{ "Name": "Samantha", "Age": 5 },</a:t>
            </a:r>
          </a:p>
          <a:p>
            <a:r>
              <a:rPr lang="en-US" dirty="0"/>
              <a:t>		{ "Name": "Elena", "Age": 2 }</a:t>
            </a:r>
          </a:p>
          <a:p>
            <a:r>
              <a:rPr lang="en-US" dirty="0"/>
              <a:t>	]</a:t>
            </a:r>
          </a:p>
          <a:p>
            <a:r>
              <a:rPr lang="en-US" dirty="0"/>
              <a:t>}</a:t>
            </a:r>
          </a:p>
        </p:txBody>
      </p:sp>
      <p:sp>
        <p:nvSpPr>
          <p:cNvPr id="27" name="Title 1">
            <a:extLst>
              <a:ext uri="{FF2B5EF4-FFF2-40B4-BE49-F238E27FC236}">
                <a16:creationId xmlns:a16="http://schemas.microsoft.com/office/drawing/2014/main" id="{E517A75B-FE7F-E64D-842E-F0A2A9D6DF72}"/>
              </a:ext>
            </a:extLst>
          </p:cNvPr>
          <p:cNvSpPr txBox="1">
            <a:spLocks/>
          </p:cNvSpPr>
          <p:nvPr/>
        </p:nvSpPr>
        <p:spPr>
          <a:xfrm>
            <a:off x="240574" y="1760124"/>
            <a:ext cx="3318172" cy="874374"/>
          </a:xfrm>
          <a:prstGeom prst="rect">
            <a:avLst/>
          </a:prstGeom>
          <a:effectLst/>
        </p:spPr>
        <p:txBody>
          <a:bodyPr vert="horz" lIns="91440" tIns="45720" rIns="91440" bIns="45720" rtlCol="0" anchor="ctr">
            <a:normAutofit fontScale="9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cap="none" dirty="0"/>
              <a:t>Instead of decomposing data into separate entities:</a:t>
            </a:r>
          </a:p>
        </p:txBody>
      </p:sp>
      <p:sp>
        <p:nvSpPr>
          <p:cNvPr id="28" name="Title 1">
            <a:extLst>
              <a:ext uri="{FF2B5EF4-FFF2-40B4-BE49-F238E27FC236}">
                <a16:creationId xmlns:a16="http://schemas.microsoft.com/office/drawing/2014/main" id="{98F95BC0-BAE3-A240-B279-CE50AC0E2BE4}"/>
              </a:ext>
            </a:extLst>
          </p:cNvPr>
          <p:cNvSpPr txBox="1">
            <a:spLocks/>
          </p:cNvSpPr>
          <p:nvPr/>
        </p:nvSpPr>
        <p:spPr>
          <a:xfrm>
            <a:off x="3966519" y="1760124"/>
            <a:ext cx="4596713" cy="874374"/>
          </a:xfrm>
          <a:prstGeom prst="rect">
            <a:avLst/>
          </a:prstGeom>
          <a:effectLst/>
        </p:spPr>
        <p:txBody>
          <a:bodyPr vert="horz" lIns="91440" tIns="45720" rIns="91440" bIns="45720" rtlCol="0" anchor="ctr">
            <a:normAutofit fontScale="825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cap="none" dirty="0"/>
              <a:t>Design documents based on what needs to be searched and displayed together:</a:t>
            </a:r>
          </a:p>
        </p:txBody>
      </p:sp>
    </p:spTree>
    <p:extLst>
      <p:ext uri="{BB962C8B-B14F-4D97-AF65-F5344CB8AC3E}">
        <p14:creationId xmlns:p14="http://schemas.microsoft.com/office/powerpoint/2010/main" val="1788455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a:extLst>
              <a:ext uri="{FF2B5EF4-FFF2-40B4-BE49-F238E27FC236}">
                <a16:creationId xmlns:a16="http://schemas.microsoft.com/office/drawing/2014/main" id="{627B422B-8419-164C-9C0F-DCFCD8DBABF7}"/>
              </a:ext>
            </a:extLst>
          </p:cNvPr>
          <p:cNvSpPr>
            <a:spLocks noGrp="1"/>
          </p:cNvSpPr>
          <p:nvPr>
            <p:ph type="title"/>
          </p:nvPr>
        </p:nvSpPr>
        <p:spPr>
          <a:xfrm>
            <a:off x="432486" y="793388"/>
            <a:ext cx="7007046" cy="401488"/>
          </a:xfrm>
        </p:spPr>
        <p:txBody>
          <a:bodyPr>
            <a:normAutofit fontScale="90000"/>
          </a:bodyPr>
          <a:lstStyle/>
          <a:p>
            <a:r>
              <a:rPr lang="en-US" sz="2400" cap="none" dirty="0"/>
              <a:t>Teach Elastic Search about specific types</a:t>
            </a:r>
          </a:p>
        </p:txBody>
      </p:sp>
      <p:sp>
        <p:nvSpPr>
          <p:cNvPr id="63" name="Title 1">
            <a:extLst>
              <a:ext uri="{FF2B5EF4-FFF2-40B4-BE49-F238E27FC236}">
                <a16:creationId xmlns:a16="http://schemas.microsoft.com/office/drawing/2014/main" id="{D405E7B7-9EEF-9C4D-8052-09B723E94D9B}"/>
              </a:ext>
            </a:extLst>
          </p:cNvPr>
          <p:cNvSpPr txBox="1">
            <a:spLocks/>
          </p:cNvSpPr>
          <p:nvPr/>
        </p:nvSpPr>
        <p:spPr>
          <a:xfrm>
            <a:off x="432486" y="301991"/>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Modeling:</a:t>
            </a:r>
          </a:p>
        </p:txBody>
      </p:sp>
      <p:sp>
        <p:nvSpPr>
          <p:cNvPr id="9" name="Title 1">
            <a:extLst>
              <a:ext uri="{FF2B5EF4-FFF2-40B4-BE49-F238E27FC236}">
                <a16:creationId xmlns:a16="http://schemas.microsoft.com/office/drawing/2014/main" id="{9F929230-BBE1-0E40-B506-7D0385804717}"/>
              </a:ext>
            </a:extLst>
          </p:cNvPr>
          <p:cNvSpPr txBox="1">
            <a:spLocks/>
          </p:cNvSpPr>
          <p:nvPr/>
        </p:nvSpPr>
        <p:spPr>
          <a:xfrm>
            <a:off x="1187013" y="1366804"/>
            <a:ext cx="5820033" cy="5017714"/>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a:t>PUT _template/</a:t>
            </a:r>
            <a:r>
              <a:rPr lang="en-US" sz="2000" cap="none" dirty="0" err="1"/>
              <a:t>file_name_mapping</a:t>
            </a:r>
            <a:endParaRPr lang="en-US" sz="2000" cap="none" dirty="0"/>
          </a:p>
          <a:p>
            <a:r>
              <a:rPr lang="en-US" sz="2000" cap="none" dirty="0"/>
              <a:t>{     </a:t>
            </a:r>
            <a:br>
              <a:rPr lang="en-US" sz="2000" cap="none" dirty="0"/>
            </a:br>
            <a:r>
              <a:rPr lang="en-US" sz="2000" cap="none" dirty="0"/>
              <a:t>    "template": ”loan_*",</a:t>
            </a:r>
            <a:br>
              <a:rPr lang="en-US" sz="2000" cap="none" dirty="0"/>
            </a:br>
            <a:r>
              <a:rPr lang="en-US" sz="2000" cap="none" dirty="0"/>
              <a:t>    "settings": { "</a:t>
            </a:r>
            <a:r>
              <a:rPr lang="en-US" sz="2000" cap="none" dirty="0" err="1"/>
              <a:t>number_of_shards</a:t>
            </a:r>
            <a:r>
              <a:rPr lang="en-US" sz="2000" cap="none" dirty="0"/>
              <a:t>": 5 },</a:t>
            </a:r>
            <a:br>
              <a:rPr lang="en-US" sz="2000" cap="none" dirty="0"/>
            </a:br>
            <a:r>
              <a:rPr lang="en-US" sz="2000" cap="none" dirty="0"/>
              <a:t>    "mappings": {</a:t>
            </a:r>
            <a:br>
              <a:rPr lang="en-US" sz="2000" cap="none" dirty="0"/>
            </a:br>
            <a:r>
              <a:rPr lang="en-US" sz="2000" cap="none" dirty="0"/>
              <a:t>          "_default_": {    </a:t>
            </a:r>
            <a:br>
              <a:rPr lang="en-US" sz="2000" cap="none" dirty="0"/>
            </a:br>
            <a:r>
              <a:rPr lang="en-US" sz="2000" cap="none" dirty="0"/>
              <a:t>                 "</a:t>
            </a:r>
            <a:r>
              <a:rPr lang="en-US" sz="2000" cap="none" dirty="0" err="1"/>
              <a:t>dynamic_templates</a:t>
            </a:r>
            <a:r>
              <a:rPr lang="en-US" sz="2000" cap="none" dirty="0"/>
              <a:t>": [     {    </a:t>
            </a:r>
            <a:br>
              <a:rPr lang="en-US" sz="2000" cap="none" dirty="0"/>
            </a:br>
            <a:r>
              <a:rPr lang="en-US" sz="2000" cap="none" dirty="0"/>
              <a:t>			"</a:t>
            </a:r>
            <a:r>
              <a:rPr lang="en-US" sz="2000" cap="none" dirty="0" err="1"/>
              <a:t>filename_string_not_analyzed</a:t>
            </a:r>
            <a:r>
              <a:rPr lang="en-US" sz="2000" cap="none" dirty="0"/>
              <a:t>": {</a:t>
            </a:r>
            <a:br>
              <a:rPr lang="en-US" sz="2000" cap="none" dirty="0"/>
            </a:br>
            <a:r>
              <a:rPr lang="en-US" sz="2000" cap="none" dirty="0"/>
              <a:t>                                    "match": "</a:t>
            </a:r>
            <a:r>
              <a:rPr lang="en-US" sz="2000" cap="none" dirty="0" err="1"/>
              <a:t>edi_filename</a:t>
            </a:r>
            <a:r>
              <a:rPr lang="en-US" sz="2000" cap="none" dirty="0"/>
              <a:t>",</a:t>
            </a:r>
            <a:br>
              <a:rPr lang="en-US" sz="2000" cap="none" dirty="0"/>
            </a:br>
            <a:r>
              <a:rPr lang="en-US" sz="2000" cap="none" dirty="0"/>
              <a:t>                                    "mapping": {        </a:t>
            </a:r>
            <a:br>
              <a:rPr lang="en-US" sz="2000" cap="none" dirty="0"/>
            </a:br>
            <a:r>
              <a:rPr lang="en-US" sz="2000" cap="none" dirty="0"/>
              <a:t>                                         "index": "</a:t>
            </a:r>
            <a:r>
              <a:rPr lang="en-US" sz="2000" cap="none" dirty="0" err="1"/>
              <a:t>not_analyzed</a:t>
            </a:r>
            <a:r>
              <a:rPr lang="en-US" sz="2000" cap="none" dirty="0"/>
              <a:t>",</a:t>
            </a:r>
            <a:br>
              <a:rPr lang="en-US" sz="2000" cap="none" dirty="0"/>
            </a:br>
            <a:r>
              <a:rPr lang="en-US" sz="2000" cap="none" dirty="0"/>
              <a:t>                                         "type": "string” }  </a:t>
            </a:r>
            <a:br>
              <a:rPr lang="en-US" sz="2000" cap="none" dirty="0"/>
            </a:br>
            <a:r>
              <a:rPr lang="en-US" sz="2000" cap="none" dirty="0"/>
              <a:t>			}   }  ]   </a:t>
            </a:r>
            <a:br>
              <a:rPr lang="en-US" sz="2000" cap="none" dirty="0"/>
            </a:br>
            <a:r>
              <a:rPr lang="en-US" sz="2000" cap="none" dirty="0"/>
              <a:t>    	}    } </a:t>
            </a:r>
            <a:br>
              <a:rPr lang="en-US" sz="2000" cap="none" dirty="0"/>
            </a:br>
            <a:r>
              <a:rPr lang="en-US" sz="2000" cap="none" dirty="0"/>
              <a:t>}</a:t>
            </a:r>
          </a:p>
        </p:txBody>
      </p:sp>
    </p:spTree>
    <p:extLst>
      <p:ext uri="{BB962C8B-B14F-4D97-AF65-F5344CB8AC3E}">
        <p14:creationId xmlns:p14="http://schemas.microsoft.com/office/powerpoint/2010/main" val="653890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45AFD43-C08F-5845-BBFC-91FFB5B050A1}"/>
              </a:ext>
            </a:extLst>
          </p:cNvPr>
          <p:cNvSpPr/>
          <p:nvPr/>
        </p:nvSpPr>
        <p:spPr>
          <a:xfrm>
            <a:off x="3039762" y="1496975"/>
            <a:ext cx="2433928" cy="46690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a:xfrm>
            <a:off x="315827" y="855385"/>
            <a:ext cx="7007046" cy="401488"/>
          </a:xfrm>
        </p:spPr>
        <p:txBody>
          <a:bodyPr>
            <a:normAutofit fontScale="90000"/>
          </a:bodyPr>
          <a:lstStyle/>
          <a:p>
            <a:r>
              <a:rPr lang="en-US" sz="2400" cap="none" dirty="0"/>
              <a:t>Giving the right users access to the right data</a:t>
            </a:r>
          </a:p>
        </p:txBody>
      </p:sp>
      <p:sp>
        <p:nvSpPr>
          <p:cNvPr id="35" name="Title 1">
            <a:extLst>
              <a:ext uri="{FF2B5EF4-FFF2-40B4-BE49-F238E27FC236}">
                <a16:creationId xmlns:a16="http://schemas.microsoft.com/office/drawing/2014/main" id="{A6BE32E7-A457-C340-AF86-6C1E43CB74FD}"/>
              </a:ext>
            </a:extLst>
          </p:cNvPr>
          <p:cNvSpPr txBox="1">
            <a:spLocks/>
          </p:cNvSpPr>
          <p:nvPr/>
        </p:nvSpPr>
        <p:spPr>
          <a:xfrm>
            <a:off x="315827" y="363988"/>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Security considerations</a:t>
            </a:r>
          </a:p>
        </p:txBody>
      </p:sp>
      <p:pic>
        <p:nvPicPr>
          <p:cNvPr id="4" name="Picture 3">
            <a:extLst>
              <a:ext uri="{FF2B5EF4-FFF2-40B4-BE49-F238E27FC236}">
                <a16:creationId xmlns:a16="http://schemas.microsoft.com/office/drawing/2014/main" id="{EC4CC5BC-72CA-9E42-90B5-32F23AFFB16A}"/>
              </a:ext>
            </a:extLst>
          </p:cNvPr>
          <p:cNvPicPr>
            <a:picLocks noChangeAspect="1"/>
          </p:cNvPicPr>
          <p:nvPr/>
        </p:nvPicPr>
        <p:blipFill>
          <a:blip r:embed="rId2">
            <a:lum bright="70000" contrast="-70000"/>
          </a:blip>
          <a:stretch>
            <a:fillRect/>
          </a:stretch>
        </p:blipFill>
        <p:spPr>
          <a:xfrm>
            <a:off x="7552453" y="440872"/>
            <a:ext cx="1044146" cy="1044146"/>
          </a:xfrm>
          <a:prstGeom prst="rect">
            <a:avLst/>
          </a:prstGeom>
        </p:spPr>
      </p:pic>
      <p:grpSp>
        <p:nvGrpSpPr>
          <p:cNvPr id="7" name="Group 6">
            <a:extLst>
              <a:ext uri="{FF2B5EF4-FFF2-40B4-BE49-F238E27FC236}">
                <a16:creationId xmlns:a16="http://schemas.microsoft.com/office/drawing/2014/main" id="{3EB382BC-63CE-9B4D-A545-16E8BBB831A8}"/>
              </a:ext>
            </a:extLst>
          </p:cNvPr>
          <p:cNvGrpSpPr/>
          <p:nvPr/>
        </p:nvGrpSpPr>
        <p:grpSpPr>
          <a:xfrm>
            <a:off x="6702603" y="2778080"/>
            <a:ext cx="1749418" cy="761828"/>
            <a:chOff x="3808856" y="4463229"/>
            <a:chExt cx="2273642" cy="963827"/>
          </a:xfrm>
          <a:solidFill>
            <a:schemeClr val="tx1"/>
          </a:solidFill>
        </p:grpSpPr>
        <p:sp>
          <p:nvSpPr>
            <p:cNvPr id="8" name="Rectangle 7">
              <a:extLst>
                <a:ext uri="{FF2B5EF4-FFF2-40B4-BE49-F238E27FC236}">
                  <a16:creationId xmlns:a16="http://schemas.microsoft.com/office/drawing/2014/main" id="{9091DE4C-D756-DC48-AD0D-2621F320906D}"/>
                </a:ext>
              </a:extLst>
            </p:cNvPr>
            <p:cNvSpPr/>
            <p:nvPr/>
          </p:nvSpPr>
          <p:spPr>
            <a:xfrm>
              <a:off x="3808856" y="4463229"/>
              <a:ext cx="2273642" cy="963827"/>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DF81BB7-9C49-2C42-89C6-89976DBD0C84}"/>
                </a:ext>
              </a:extLst>
            </p:cNvPr>
            <p:cNvPicPr>
              <a:picLocks noChangeAspect="1"/>
            </p:cNvPicPr>
            <p:nvPr/>
          </p:nvPicPr>
          <p:blipFill>
            <a:blip r:embed="rId3">
              <a:duotone>
                <a:prstClr val="black"/>
                <a:schemeClr val="bg1">
                  <a:lumMod val="75000"/>
                  <a:lumOff val="25000"/>
                  <a:tint val="45000"/>
                  <a:satMod val="400000"/>
                </a:schemeClr>
              </a:duotone>
            </a:blip>
            <a:stretch>
              <a:fillRect/>
            </a:stretch>
          </p:blipFill>
          <p:spPr>
            <a:xfrm>
              <a:off x="3958947" y="4541598"/>
              <a:ext cx="602907" cy="775392"/>
            </a:xfrm>
            <a:prstGeom prst="rect">
              <a:avLst/>
            </a:prstGeom>
            <a:grpFill/>
          </p:spPr>
        </p:pic>
        <p:pic>
          <p:nvPicPr>
            <p:cNvPr id="10" name="Picture 9">
              <a:extLst>
                <a:ext uri="{FF2B5EF4-FFF2-40B4-BE49-F238E27FC236}">
                  <a16:creationId xmlns:a16="http://schemas.microsoft.com/office/drawing/2014/main" id="{C2C06C18-F276-0049-A884-F7FF30036A30}"/>
                </a:ext>
              </a:extLst>
            </p:cNvPr>
            <p:cNvPicPr>
              <a:picLocks noChangeAspect="1"/>
            </p:cNvPicPr>
            <p:nvPr/>
          </p:nvPicPr>
          <p:blipFill>
            <a:blip r:embed="rId3">
              <a:duotone>
                <a:prstClr val="black"/>
                <a:srgbClr val="D9C3A5">
                  <a:tint val="50000"/>
                  <a:satMod val="180000"/>
                </a:srgbClr>
              </a:duotone>
            </a:blip>
            <a:stretch>
              <a:fillRect/>
            </a:stretch>
          </p:blipFill>
          <p:spPr>
            <a:xfrm>
              <a:off x="4631684" y="4538104"/>
              <a:ext cx="602907" cy="775392"/>
            </a:xfrm>
            <a:prstGeom prst="rect">
              <a:avLst/>
            </a:prstGeom>
            <a:grpFill/>
          </p:spPr>
        </p:pic>
        <p:pic>
          <p:nvPicPr>
            <p:cNvPr id="11" name="Picture 10">
              <a:extLst>
                <a:ext uri="{FF2B5EF4-FFF2-40B4-BE49-F238E27FC236}">
                  <a16:creationId xmlns:a16="http://schemas.microsoft.com/office/drawing/2014/main" id="{4D11A62D-E6DF-C541-825F-156C6D901C3E}"/>
                </a:ext>
              </a:extLst>
            </p:cNvPr>
            <p:cNvPicPr>
              <a:picLocks noChangeAspect="1"/>
            </p:cNvPicPr>
            <p:nvPr/>
          </p:nvPicPr>
          <p:blipFill>
            <a:blip r:embed="rId3">
              <a:duotone>
                <a:prstClr val="black"/>
                <a:srgbClr val="D9C3A5">
                  <a:tint val="50000"/>
                  <a:satMod val="180000"/>
                </a:srgbClr>
              </a:duotone>
            </a:blip>
            <a:stretch>
              <a:fillRect/>
            </a:stretch>
          </p:blipFill>
          <p:spPr>
            <a:xfrm>
              <a:off x="5299164" y="4529520"/>
              <a:ext cx="602907" cy="775392"/>
            </a:xfrm>
            <a:prstGeom prst="rect">
              <a:avLst/>
            </a:prstGeom>
            <a:grpFill/>
          </p:spPr>
        </p:pic>
      </p:grpSp>
      <p:grpSp>
        <p:nvGrpSpPr>
          <p:cNvPr id="12" name="Group 11">
            <a:extLst>
              <a:ext uri="{FF2B5EF4-FFF2-40B4-BE49-F238E27FC236}">
                <a16:creationId xmlns:a16="http://schemas.microsoft.com/office/drawing/2014/main" id="{2D92A75D-0DB5-294F-8CFE-436461ED406A}"/>
              </a:ext>
            </a:extLst>
          </p:cNvPr>
          <p:cNvGrpSpPr/>
          <p:nvPr/>
        </p:nvGrpSpPr>
        <p:grpSpPr>
          <a:xfrm>
            <a:off x="6643726" y="2130551"/>
            <a:ext cx="1952873" cy="647529"/>
            <a:chOff x="680092" y="5196801"/>
            <a:chExt cx="2445701" cy="659026"/>
          </a:xfrm>
        </p:grpSpPr>
        <p:sp>
          <p:nvSpPr>
            <p:cNvPr id="13" name="Title 1">
              <a:extLst>
                <a:ext uri="{FF2B5EF4-FFF2-40B4-BE49-F238E27FC236}">
                  <a16:creationId xmlns:a16="http://schemas.microsoft.com/office/drawing/2014/main" id="{5E214E84-5CA1-CE41-A942-8BB600CDD294}"/>
                </a:ext>
              </a:extLst>
            </p:cNvPr>
            <p:cNvSpPr txBox="1">
              <a:spLocks/>
            </p:cNvSpPr>
            <p:nvPr/>
          </p:nvSpPr>
          <p:spPr>
            <a:xfrm>
              <a:off x="2167139" y="5196801"/>
              <a:ext cx="958654" cy="65902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400" cap="none" dirty="0"/>
                <a:t>cluster</a:t>
              </a:r>
            </a:p>
          </p:txBody>
        </p:sp>
        <p:pic>
          <p:nvPicPr>
            <p:cNvPr id="14" name="Picture 13">
              <a:extLst>
                <a:ext uri="{FF2B5EF4-FFF2-40B4-BE49-F238E27FC236}">
                  <a16:creationId xmlns:a16="http://schemas.microsoft.com/office/drawing/2014/main" id="{CCE2B52B-64B8-FC48-85B7-A53ED87AC16C}"/>
                </a:ext>
              </a:extLst>
            </p:cNvPr>
            <p:cNvPicPr>
              <a:picLocks noChangeAspect="1"/>
            </p:cNvPicPr>
            <p:nvPr/>
          </p:nvPicPr>
          <p:blipFill rotWithShape="1">
            <a:blip r:embed="rId4"/>
            <a:srcRect b="35478"/>
            <a:stretch/>
          </p:blipFill>
          <p:spPr>
            <a:xfrm>
              <a:off x="680092" y="5288692"/>
              <a:ext cx="1597829" cy="475613"/>
            </a:xfrm>
            <a:prstGeom prst="rect">
              <a:avLst/>
            </a:prstGeom>
          </p:spPr>
        </p:pic>
      </p:grpSp>
      <p:pic>
        <p:nvPicPr>
          <p:cNvPr id="3" name="Picture 2">
            <a:extLst>
              <a:ext uri="{FF2B5EF4-FFF2-40B4-BE49-F238E27FC236}">
                <a16:creationId xmlns:a16="http://schemas.microsoft.com/office/drawing/2014/main" id="{D16CFF46-9465-FC4B-895A-FD8CB92CE3FA}"/>
              </a:ext>
            </a:extLst>
          </p:cNvPr>
          <p:cNvPicPr>
            <a:picLocks noChangeAspect="1"/>
          </p:cNvPicPr>
          <p:nvPr/>
        </p:nvPicPr>
        <p:blipFill>
          <a:blip r:embed="rId5"/>
          <a:stretch>
            <a:fillRect/>
          </a:stretch>
        </p:blipFill>
        <p:spPr>
          <a:xfrm>
            <a:off x="3829746" y="4682338"/>
            <a:ext cx="849391" cy="849391"/>
          </a:xfrm>
          <a:prstGeom prst="rect">
            <a:avLst/>
          </a:prstGeom>
        </p:spPr>
      </p:pic>
      <p:cxnSp>
        <p:nvCxnSpPr>
          <p:cNvPr id="26" name="Elbow Connector 10">
            <a:extLst>
              <a:ext uri="{FF2B5EF4-FFF2-40B4-BE49-F238E27FC236}">
                <a16:creationId xmlns:a16="http://schemas.microsoft.com/office/drawing/2014/main" id="{C59129CE-847F-514E-89A5-26336531397B}"/>
              </a:ext>
            </a:extLst>
          </p:cNvPr>
          <p:cNvCxnSpPr>
            <a:cxnSpLocks/>
          </p:cNvCxnSpPr>
          <p:nvPr/>
        </p:nvCxnSpPr>
        <p:spPr>
          <a:xfrm flipH="1">
            <a:off x="5588492" y="3143029"/>
            <a:ext cx="1055234" cy="1"/>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CB9A9461-D72A-CC4D-8CC7-241FF9CA0CD8}"/>
              </a:ext>
            </a:extLst>
          </p:cNvPr>
          <p:cNvPicPr>
            <a:picLocks noChangeAspect="1"/>
          </p:cNvPicPr>
          <p:nvPr/>
        </p:nvPicPr>
        <p:blipFill>
          <a:blip r:embed="rId6"/>
          <a:stretch>
            <a:fillRect/>
          </a:stretch>
        </p:blipFill>
        <p:spPr>
          <a:xfrm>
            <a:off x="3952518" y="3143029"/>
            <a:ext cx="603849" cy="1021143"/>
          </a:xfrm>
          <a:prstGeom prst="rect">
            <a:avLst/>
          </a:prstGeom>
        </p:spPr>
      </p:pic>
      <p:sp>
        <p:nvSpPr>
          <p:cNvPr id="33" name="Rectangle 32">
            <a:extLst>
              <a:ext uri="{FF2B5EF4-FFF2-40B4-BE49-F238E27FC236}">
                <a16:creationId xmlns:a16="http://schemas.microsoft.com/office/drawing/2014/main" id="{F11B8CAB-4388-4E41-965E-3DE2BA7CBB59}"/>
              </a:ext>
            </a:extLst>
          </p:cNvPr>
          <p:cNvSpPr/>
          <p:nvPr/>
        </p:nvSpPr>
        <p:spPr>
          <a:xfrm>
            <a:off x="3532994" y="4085891"/>
            <a:ext cx="1442896" cy="369332"/>
          </a:xfrm>
          <a:prstGeom prst="rect">
            <a:avLst/>
          </a:prstGeom>
        </p:spPr>
        <p:txBody>
          <a:bodyPr wrap="none">
            <a:spAutoFit/>
          </a:bodyPr>
          <a:lstStyle/>
          <a:p>
            <a:pPr algn="ctr"/>
            <a:r>
              <a:rPr lang="en-US" dirty="0"/>
              <a:t>Search Guard</a:t>
            </a:r>
          </a:p>
        </p:txBody>
      </p:sp>
      <p:pic>
        <p:nvPicPr>
          <p:cNvPr id="34" name="Picture 33">
            <a:extLst>
              <a:ext uri="{FF2B5EF4-FFF2-40B4-BE49-F238E27FC236}">
                <a16:creationId xmlns:a16="http://schemas.microsoft.com/office/drawing/2014/main" id="{2FD644FF-5FA5-8D45-99A2-689D38776E5A}"/>
              </a:ext>
            </a:extLst>
          </p:cNvPr>
          <p:cNvPicPr>
            <a:picLocks noChangeAspect="1"/>
          </p:cNvPicPr>
          <p:nvPr/>
        </p:nvPicPr>
        <p:blipFill>
          <a:blip r:embed="rId7"/>
          <a:stretch>
            <a:fillRect/>
          </a:stretch>
        </p:blipFill>
        <p:spPr>
          <a:xfrm>
            <a:off x="3778192" y="1556603"/>
            <a:ext cx="952500" cy="952500"/>
          </a:xfrm>
          <a:prstGeom prst="rect">
            <a:avLst/>
          </a:prstGeom>
        </p:spPr>
      </p:pic>
      <p:sp>
        <p:nvSpPr>
          <p:cNvPr id="36" name="Rectangle 35">
            <a:extLst>
              <a:ext uri="{FF2B5EF4-FFF2-40B4-BE49-F238E27FC236}">
                <a16:creationId xmlns:a16="http://schemas.microsoft.com/office/drawing/2014/main" id="{27861F21-4885-134C-AA1C-FA4CEE05A44A}"/>
              </a:ext>
            </a:extLst>
          </p:cNvPr>
          <p:cNvSpPr/>
          <p:nvPr/>
        </p:nvSpPr>
        <p:spPr>
          <a:xfrm>
            <a:off x="3137726" y="5418391"/>
            <a:ext cx="2233432" cy="646331"/>
          </a:xfrm>
          <a:prstGeom prst="rect">
            <a:avLst/>
          </a:prstGeom>
        </p:spPr>
        <p:txBody>
          <a:bodyPr wrap="none">
            <a:spAutoFit/>
          </a:bodyPr>
          <a:lstStyle/>
          <a:p>
            <a:pPr algn="ctr"/>
            <a:r>
              <a:rPr lang="en-US" dirty="0"/>
              <a:t>Custom</a:t>
            </a:r>
            <a:br>
              <a:rPr lang="en-US" dirty="0"/>
            </a:br>
            <a:r>
              <a:rPr lang="en-US" dirty="0"/>
              <a:t>.NET Core / Java / etc.</a:t>
            </a:r>
          </a:p>
        </p:txBody>
      </p:sp>
      <p:sp>
        <p:nvSpPr>
          <p:cNvPr id="37" name="Rectangle 36">
            <a:extLst>
              <a:ext uri="{FF2B5EF4-FFF2-40B4-BE49-F238E27FC236}">
                <a16:creationId xmlns:a16="http://schemas.microsoft.com/office/drawing/2014/main" id="{74EB5BA3-903E-2940-9E82-F8AF27B848B8}"/>
              </a:ext>
            </a:extLst>
          </p:cNvPr>
          <p:cNvSpPr/>
          <p:nvPr/>
        </p:nvSpPr>
        <p:spPr>
          <a:xfrm>
            <a:off x="3594133" y="2370407"/>
            <a:ext cx="1320618" cy="646331"/>
          </a:xfrm>
          <a:prstGeom prst="rect">
            <a:avLst/>
          </a:prstGeom>
        </p:spPr>
        <p:txBody>
          <a:bodyPr wrap="none">
            <a:spAutoFit/>
          </a:bodyPr>
          <a:lstStyle/>
          <a:p>
            <a:pPr algn="ctr"/>
            <a:r>
              <a:rPr lang="en-US" dirty="0"/>
              <a:t>Elastic Stack</a:t>
            </a:r>
          </a:p>
          <a:p>
            <a:pPr algn="ctr"/>
            <a:r>
              <a:rPr lang="en-US" dirty="0"/>
              <a:t>Security</a:t>
            </a:r>
          </a:p>
        </p:txBody>
      </p:sp>
      <p:pic>
        <p:nvPicPr>
          <p:cNvPr id="38" name="Picture 37">
            <a:extLst>
              <a:ext uri="{FF2B5EF4-FFF2-40B4-BE49-F238E27FC236}">
                <a16:creationId xmlns:a16="http://schemas.microsoft.com/office/drawing/2014/main" id="{41C57537-4EDD-5C42-9846-9349F107A7FA}"/>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backgroundRemoval t="10000" b="90000" l="10000" r="90000">
                        <a14:foregroundMark x1="30646" y1="18573" x2="40810" y2="18336"/>
                        <a14:foregroundMark x1="40810" y1="18336" x2="42601" y2="18336"/>
                        <a14:foregroundMark x1="35164" y1="33318" x2="35164" y2="33318"/>
                        <a14:foregroundMark x1="33723" y1="40832" x2="33723" y2="40832"/>
                        <a14:foregroundMark x1="27765" y1="47353" x2="27765" y2="47353"/>
                        <a14:foregroundMark x1="36410" y1="47826" x2="36410" y2="47826"/>
                        <a14:foregroundMark x1="34774" y1="54348" x2="34774" y2="54348"/>
                        <a14:foregroundMark x1="34969" y1="61059" x2="34969" y2="61059"/>
                        <a14:foregroundMark x1="60086" y1="37854" x2="60086" y2="37854"/>
                        <a14:backgroundMark x1="71612" y1="35350" x2="71612" y2="35350"/>
                      </a14:backgroundRemoval>
                    </a14:imgEffect>
                  </a14:imgLayer>
                </a14:imgProps>
              </a:ext>
            </a:extLst>
          </a:blip>
          <a:stretch>
            <a:fillRect/>
          </a:stretch>
        </p:blipFill>
        <p:spPr>
          <a:xfrm>
            <a:off x="501738" y="2628061"/>
            <a:ext cx="1363420" cy="1123441"/>
          </a:xfrm>
          <a:prstGeom prst="rect">
            <a:avLst/>
          </a:prstGeom>
        </p:spPr>
      </p:pic>
      <p:cxnSp>
        <p:nvCxnSpPr>
          <p:cNvPr id="39" name="Elbow Connector 10">
            <a:extLst>
              <a:ext uri="{FF2B5EF4-FFF2-40B4-BE49-F238E27FC236}">
                <a16:creationId xmlns:a16="http://schemas.microsoft.com/office/drawing/2014/main" id="{77E88B54-7673-C74C-B4B3-314095E91483}"/>
              </a:ext>
            </a:extLst>
          </p:cNvPr>
          <p:cNvCxnSpPr>
            <a:cxnSpLocks/>
          </p:cNvCxnSpPr>
          <p:nvPr/>
        </p:nvCxnSpPr>
        <p:spPr>
          <a:xfrm flipH="1">
            <a:off x="1852459" y="3122035"/>
            <a:ext cx="1055234" cy="1"/>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783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D405E7B7-9EEF-9C4D-8052-09B723E94D9B}"/>
              </a:ext>
            </a:extLst>
          </p:cNvPr>
          <p:cNvSpPr txBox="1">
            <a:spLocks/>
          </p:cNvSpPr>
          <p:nvPr/>
        </p:nvSpPr>
        <p:spPr>
          <a:xfrm>
            <a:off x="232558" y="351418"/>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Putting it all together</a:t>
            </a:r>
          </a:p>
        </p:txBody>
      </p:sp>
      <p:pic>
        <p:nvPicPr>
          <p:cNvPr id="16" name="Picture 15">
            <a:extLst>
              <a:ext uri="{FF2B5EF4-FFF2-40B4-BE49-F238E27FC236}">
                <a16:creationId xmlns:a16="http://schemas.microsoft.com/office/drawing/2014/main" id="{B15DF78E-6F36-B647-BC31-ACD0F55B3193}"/>
              </a:ext>
            </a:extLst>
          </p:cNvPr>
          <p:cNvPicPr>
            <a:picLocks noChangeAspect="1"/>
          </p:cNvPicPr>
          <p:nvPr/>
        </p:nvPicPr>
        <p:blipFill rotWithShape="1">
          <a:blip r:embed="rId2"/>
          <a:srcRect r="48015"/>
          <a:stretch/>
        </p:blipFill>
        <p:spPr>
          <a:xfrm>
            <a:off x="504407" y="5508391"/>
            <a:ext cx="1386443" cy="660400"/>
          </a:xfrm>
          <a:prstGeom prst="rect">
            <a:avLst/>
          </a:prstGeom>
        </p:spPr>
      </p:pic>
      <p:pic>
        <p:nvPicPr>
          <p:cNvPr id="5" name="Picture 4">
            <a:extLst>
              <a:ext uri="{FF2B5EF4-FFF2-40B4-BE49-F238E27FC236}">
                <a16:creationId xmlns:a16="http://schemas.microsoft.com/office/drawing/2014/main" id="{DA4CC2FE-1C1C-0B4E-B03B-6320102C74C5}"/>
              </a:ext>
            </a:extLst>
          </p:cNvPr>
          <p:cNvPicPr>
            <a:picLocks noChangeAspect="1"/>
          </p:cNvPicPr>
          <p:nvPr/>
        </p:nvPicPr>
        <p:blipFill>
          <a:blip r:embed="rId3"/>
          <a:stretch>
            <a:fillRect/>
          </a:stretch>
        </p:blipFill>
        <p:spPr>
          <a:xfrm>
            <a:off x="1029951" y="2362725"/>
            <a:ext cx="6722076" cy="3073802"/>
          </a:xfrm>
          <a:prstGeom prst="rect">
            <a:avLst/>
          </a:prstGeom>
        </p:spPr>
      </p:pic>
      <p:sp>
        <p:nvSpPr>
          <p:cNvPr id="6" name="Rectangle 5">
            <a:extLst>
              <a:ext uri="{FF2B5EF4-FFF2-40B4-BE49-F238E27FC236}">
                <a16:creationId xmlns:a16="http://schemas.microsoft.com/office/drawing/2014/main" id="{74CC6879-D566-974F-85D7-1D0DAE69A1EC}"/>
              </a:ext>
            </a:extLst>
          </p:cNvPr>
          <p:cNvSpPr/>
          <p:nvPr/>
        </p:nvSpPr>
        <p:spPr>
          <a:xfrm>
            <a:off x="504407" y="1506653"/>
            <a:ext cx="8550876" cy="646331"/>
          </a:xfrm>
          <a:prstGeom prst="rect">
            <a:avLst/>
          </a:prstGeom>
        </p:spPr>
        <p:txBody>
          <a:bodyPr wrap="square">
            <a:spAutoFit/>
          </a:bodyPr>
          <a:lstStyle/>
          <a:p>
            <a:r>
              <a:rPr lang="en-US" dirty="0"/>
              <a:t>The Home Mortgage Disclosure Act (HMDA) requires many financial institutions to maintain, report, and publicly disclose loan-level information about mortgages.</a:t>
            </a:r>
          </a:p>
        </p:txBody>
      </p:sp>
      <p:pic>
        <p:nvPicPr>
          <p:cNvPr id="8" name="Picture 7">
            <a:extLst>
              <a:ext uri="{FF2B5EF4-FFF2-40B4-BE49-F238E27FC236}">
                <a16:creationId xmlns:a16="http://schemas.microsoft.com/office/drawing/2014/main" id="{13E8901D-9E15-5B4E-B89E-D59CF9416CB9}"/>
              </a:ext>
            </a:extLst>
          </p:cNvPr>
          <p:cNvPicPr>
            <a:picLocks noChangeAspect="1"/>
          </p:cNvPicPr>
          <p:nvPr/>
        </p:nvPicPr>
        <p:blipFill rotWithShape="1">
          <a:blip r:embed="rId4"/>
          <a:srcRect r="50714"/>
          <a:stretch/>
        </p:blipFill>
        <p:spPr>
          <a:xfrm>
            <a:off x="7525265" y="5319651"/>
            <a:ext cx="879248" cy="849140"/>
          </a:xfrm>
          <a:prstGeom prst="rect">
            <a:avLst/>
          </a:prstGeom>
        </p:spPr>
      </p:pic>
      <p:pic>
        <p:nvPicPr>
          <p:cNvPr id="17" name="Picture 16">
            <a:extLst>
              <a:ext uri="{FF2B5EF4-FFF2-40B4-BE49-F238E27FC236}">
                <a16:creationId xmlns:a16="http://schemas.microsoft.com/office/drawing/2014/main" id="{ABF8AE2B-E734-4F42-A9AA-3226E4FD59D0}"/>
              </a:ext>
            </a:extLst>
          </p:cNvPr>
          <p:cNvPicPr>
            <a:picLocks noChangeAspect="1"/>
          </p:cNvPicPr>
          <p:nvPr/>
        </p:nvPicPr>
        <p:blipFill rotWithShape="1">
          <a:blip r:embed="rId2"/>
          <a:srcRect l="53066"/>
          <a:stretch/>
        </p:blipFill>
        <p:spPr>
          <a:xfrm>
            <a:off x="1791996" y="5370515"/>
            <a:ext cx="1513055" cy="798276"/>
          </a:xfrm>
          <a:prstGeom prst="rect">
            <a:avLst/>
          </a:prstGeom>
        </p:spPr>
      </p:pic>
      <p:sp>
        <p:nvSpPr>
          <p:cNvPr id="18" name="Title 1">
            <a:extLst>
              <a:ext uri="{FF2B5EF4-FFF2-40B4-BE49-F238E27FC236}">
                <a16:creationId xmlns:a16="http://schemas.microsoft.com/office/drawing/2014/main" id="{AC34CD3E-E7C4-D442-A098-D2153B95DC13}"/>
              </a:ext>
            </a:extLst>
          </p:cNvPr>
          <p:cNvSpPr>
            <a:spLocks noGrp="1"/>
          </p:cNvSpPr>
          <p:nvPr>
            <p:ph type="title"/>
          </p:nvPr>
        </p:nvSpPr>
        <p:spPr>
          <a:xfrm>
            <a:off x="232558" y="842814"/>
            <a:ext cx="4907853" cy="390399"/>
          </a:xfrm>
        </p:spPr>
        <p:txBody>
          <a:bodyPr>
            <a:noAutofit/>
          </a:bodyPr>
          <a:lstStyle/>
          <a:p>
            <a:r>
              <a:rPr lang="en-US" sz="1800" cap="none" dirty="0"/>
              <a:t>Searching CFPB loan records w/ Elastic Search</a:t>
            </a:r>
          </a:p>
        </p:txBody>
      </p:sp>
    </p:spTree>
    <p:extLst>
      <p:ext uri="{BB962C8B-B14F-4D97-AF65-F5344CB8AC3E}">
        <p14:creationId xmlns:p14="http://schemas.microsoft.com/office/powerpoint/2010/main" val="2237058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D405E7B7-9EEF-9C4D-8052-09B723E94D9B}"/>
              </a:ext>
            </a:extLst>
          </p:cNvPr>
          <p:cNvSpPr txBox="1">
            <a:spLocks/>
          </p:cNvSpPr>
          <p:nvPr/>
        </p:nvSpPr>
        <p:spPr>
          <a:xfrm>
            <a:off x="232558" y="351418"/>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Putting it all together</a:t>
            </a:r>
          </a:p>
        </p:txBody>
      </p:sp>
      <p:sp>
        <p:nvSpPr>
          <p:cNvPr id="14" name="Title 1">
            <a:extLst>
              <a:ext uri="{FF2B5EF4-FFF2-40B4-BE49-F238E27FC236}">
                <a16:creationId xmlns:a16="http://schemas.microsoft.com/office/drawing/2014/main" id="{CC845E3C-890C-7243-9C3C-8C60450170F2}"/>
              </a:ext>
            </a:extLst>
          </p:cNvPr>
          <p:cNvSpPr txBox="1">
            <a:spLocks/>
          </p:cNvSpPr>
          <p:nvPr/>
        </p:nvSpPr>
        <p:spPr>
          <a:xfrm>
            <a:off x="414904" y="3102976"/>
            <a:ext cx="1437016" cy="708404"/>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dirty="0"/>
              <a:t>107 million loan records</a:t>
            </a:r>
          </a:p>
        </p:txBody>
      </p:sp>
      <p:pic>
        <p:nvPicPr>
          <p:cNvPr id="8" name="Picture 7">
            <a:extLst>
              <a:ext uri="{FF2B5EF4-FFF2-40B4-BE49-F238E27FC236}">
                <a16:creationId xmlns:a16="http://schemas.microsoft.com/office/drawing/2014/main" id="{13E8901D-9E15-5B4E-B89E-D59CF9416CB9}"/>
              </a:ext>
            </a:extLst>
          </p:cNvPr>
          <p:cNvPicPr>
            <a:picLocks noChangeAspect="1"/>
          </p:cNvPicPr>
          <p:nvPr/>
        </p:nvPicPr>
        <p:blipFill rotWithShape="1">
          <a:blip r:embed="rId2"/>
          <a:srcRect r="50714"/>
          <a:stretch/>
        </p:blipFill>
        <p:spPr>
          <a:xfrm>
            <a:off x="596663" y="2025100"/>
            <a:ext cx="1116095" cy="1077876"/>
          </a:xfrm>
          <a:prstGeom prst="rect">
            <a:avLst/>
          </a:prstGeom>
        </p:spPr>
      </p:pic>
      <p:sp>
        <p:nvSpPr>
          <p:cNvPr id="3" name="Rectangle 2">
            <a:extLst>
              <a:ext uri="{FF2B5EF4-FFF2-40B4-BE49-F238E27FC236}">
                <a16:creationId xmlns:a16="http://schemas.microsoft.com/office/drawing/2014/main" id="{A06227D4-4B41-0541-A7ED-9AB22BB81448}"/>
              </a:ext>
            </a:extLst>
          </p:cNvPr>
          <p:cNvSpPr/>
          <p:nvPr/>
        </p:nvSpPr>
        <p:spPr>
          <a:xfrm>
            <a:off x="2362319" y="1924915"/>
            <a:ext cx="5604856" cy="1384995"/>
          </a:xfrm>
          <a:prstGeom prst="rect">
            <a:avLst/>
          </a:prstGeom>
          <a:solidFill>
            <a:schemeClr val="tx1"/>
          </a:solidFill>
          <a:ln w="28575">
            <a:solidFill>
              <a:schemeClr val="accent4"/>
            </a:solidFill>
          </a:ln>
        </p:spPr>
        <p:txBody>
          <a:bodyPr wrap="square">
            <a:spAutoFit/>
          </a:bodyPr>
          <a:lstStyle/>
          <a:p>
            <a:r>
              <a:rPr lang="en-US" sz="1400" dirty="0" err="1">
                <a:solidFill>
                  <a:srgbClr val="009695"/>
                </a:solidFill>
                <a:latin typeface="Menlo" panose="020B0609030804020204" pitchFamily="49" charset="0"/>
              </a:rPr>
              <a:t>var</a:t>
            </a:r>
            <a:r>
              <a:rPr lang="en-US" sz="1400" dirty="0">
                <a:solidFill>
                  <a:srgbClr val="3363A4"/>
                </a:solidFill>
                <a:latin typeface="Menlo" panose="020B0609030804020204" pitchFamily="49" charset="0"/>
              </a:rPr>
              <a:t> </a:t>
            </a:r>
            <a:r>
              <a:rPr lang="en-US" sz="1400" dirty="0">
                <a:solidFill>
                  <a:srgbClr val="222222"/>
                </a:solidFill>
                <a:latin typeface="Menlo" panose="020B0609030804020204" pitchFamily="49" charset="0"/>
              </a:rPr>
              <a:t>record</a:t>
            </a:r>
            <a:r>
              <a:rPr lang="en-US" sz="1400" dirty="0">
                <a:solidFill>
                  <a:srgbClr val="3363A4"/>
                </a:solidFill>
                <a:latin typeface="Menlo" panose="020B0609030804020204" pitchFamily="49" charset="0"/>
              </a:rPr>
              <a:t> </a:t>
            </a:r>
            <a:r>
              <a:rPr lang="en-US" sz="1400" dirty="0">
                <a:solidFill>
                  <a:srgbClr val="222222"/>
                </a:solidFill>
                <a:latin typeface="Menlo" panose="020B0609030804020204" pitchFamily="49" charset="0"/>
              </a:rPr>
              <a:t>=</a:t>
            </a:r>
            <a:r>
              <a:rPr lang="en-US" sz="1400" dirty="0">
                <a:solidFill>
                  <a:srgbClr val="3363A4"/>
                </a:solidFill>
                <a:latin typeface="Menlo" panose="020B0609030804020204" pitchFamily="49" charset="0"/>
              </a:rPr>
              <a:t> </a:t>
            </a:r>
            <a:r>
              <a:rPr lang="en-US" sz="1400" dirty="0" err="1">
                <a:solidFill>
                  <a:srgbClr val="222222"/>
                </a:solidFill>
                <a:latin typeface="Menlo" panose="020B0609030804020204" pitchFamily="49" charset="0"/>
              </a:rPr>
              <a:t>csv.GetRecord</a:t>
            </a:r>
            <a:r>
              <a:rPr lang="en-US" sz="1400" dirty="0">
                <a:solidFill>
                  <a:srgbClr val="222222"/>
                </a:solidFill>
                <a:latin typeface="Menlo" panose="020B0609030804020204" pitchFamily="49" charset="0"/>
              </a:rPr>
              <a:t>&lt;</a:t>
            </a:r>
            <a:r>
              <a:rPr lang="en-US" sz="1400" dirty="0">
                <a:solidFill>
                  <a:srgbClr val="009695"/>
                </a:solidFill>
                <a:latin typeface="Menlo" panose="020B0609030804020204" pitchFamily="49" charset="0"/>
              </a:rPr>
              <a:t>dynamic</a:t>
            </a:r>
            <a:r>
              <a:rPr lang="en-US" sz="1400" dirty="0">
                <a:solidFill>
                  <a:srgbClr val="222222"/>
                </a:solidFill>
                <a:latin typeface="Menlo" panose="020B0609030804020204" pitchFamily="49" charset="0"/>
              </a:rPr>
              <a:t>&gt;();</a:t>
            </a:r>
            <a:br>
              <a:rPr lang="en-US" sz="1400" dirty="0">
                <a:latin typeface="Menlo" panose="020B0609030804020204" pitchFamily="49" charset="0"/>
              </a:rPr>
            </a:br>
            <a:r>
              <a:rPr lang="en-US" sz="1400" dirty="0" err="1">
                <a:solidFill>
                  <a:srgbClr val="009695"/>
                </a:solidFill>
                <a:latin typeface="Menlo" panose="020B0609030804020204" pitchFamily="49" charset="0"/>
              </a:rPr>
              <a:t>var</a:t>
            </a:r>
            <a:r>
              <a:rPr lang="en-US" sz="1400" dirty="0">
                <a:solidFill>
                  <a:srgbClr val="3363A4"/>
                </a:solidFill>
                <a:latin typeface="Menlo" panose="020B0609030804020204" pitchFamily="49" charset="0"/>
              </a:rPr>
              <a:t> </a:t>
            </a:r>
            <a:r>
              <a:rPr lang="en-US" sz="1400" dirty="0">
                <a:solidFill>
                  <a:srgbClr val="222222"/>
                </a:solidFill>
                <a:latin typeface="Menlo" panose="020B0609030804020204" pitchFamily="49" charset="0"/>
              </a:rPr>
              <a:t>loan</a:t>
            </a:r>
            <a:r>
              <a:rPr lang="en-US" sz="1400" dirty="0">
                <a:solidFill>
                  <a:srgbClr val="3363A4"/>
                </a:solidFill>
                <a:latin typeface="Menlo" panose="020B0609030804020204" pitchFamily="49" charset="0"/>
              </a:rPr>
              <a:t> </a:t>
            </a:r>
            <a:r>
              <a:rPr lang="en-US" sz="1400" dirty="0">
                <a:solidFill>
                  <a:srgbClr val="222222"/>
                </a:solidFill>
                <a:latin typeface="Menlo" panose="020B0609030804020204" pitchFamily="49" charset="0"/>
              </a:rPr>
              <a:t>=</a:t>
            </a:r>
            <a:r>
              <a:rPr lang="en-US" sz="1400" dirty="0">
                <a:solidFill>
                  <a:srgbClr val="3363A4"/>
                </a:solidFill>
                <a:latin typeface="Menlo" panose="020B0609030804020204" pitchFamily="49" charset="0"/>
              </a:rPr>
              <a:t> </a:t>
            </a:r>
            <a:r>
              <a:rPr lang="en-US" sz="1400" dirty="0" err="1">
                <a:solidFill>
                  <a:srgbClr val="3363A4"/>
                </a:solidFill>
                <a:latin typeface="Menlo" panose="020B0609030804020204" pitchFamily="49" charset="0"/>
              </a:rPr>
              <a:t>Loan</a:t>
            </a:r>
            <a:r>
              <a:rPr lang="en-US" sz="1400" dirty="0" err="1">
                <a:solidFill>
                  <a:srgbClr val="222222"/>
                </a:solidFill>
                <a:latin typeface="Menlo" panose="020B0609030804020204" pitchFamily="49" charset="0"/>
              </a:rPr>
              <a:t>.FromFileLoan</a:t>
            </a:r>
            <a:r>
              <a:rPr lang="en-US" sz="1400" dirty="0">
                <a:solidFill>
                  <a:srgbClr val="222222"/>
                </a:solidFill>
                <a:latin typeface="Menlo" panose="020B0609030804020204" pitchFamily="49" charset="0"/>
              </a:rPr>
              <a:t>(record);</a:t>
            </a:r>
          </a:p>
          <a:p>
            <a:r>
              <a:rPr lang="en-US" sz="1400" dirty="0" err="1">
                <a:solidFill>
                  <a:srgbClr val="009695"/>
                </a:solidFill>
                <a:latin typeface="Menlo" panose="020B0609030804020204" pitchFamily="49" charset="0"/>
              </a:rPr>
              <a:t>var</a:t>
            </a:r>
            <a:r>
              <a:rPr lang="en-US" sz="1400" dirty="0">
                <a:solidFill>
                  <a:srgbClr val="3363A4"/>
                </a:solidFill>
                <a:latin typeface="Menlo" panose="020B0609030804020204" pitchFamily="49" charset="0"/>
              </a:rPr>
              <a:t> </a:t>
            </a:r>
            <a:r>
              <a:rPr lang="en-US" sz="1400" dirty="0" err="1">
                <a:solidFill>
                  <a:srgbClr val="222222"/>
                </a:solidFill>
                <a:latin typeface="Menlo" panose="020B0609030804020204" pitchFamily="49" charset="0"/>
              </a:rPr>
              <a:t>index_name</a:t>
            </a:r>
            <a:r>
              <a:rPr lang="en-US" sz="1400" dirty="0">
                <a:solidFill>
                  <a:srgbClr val="3363A4"/>
                </a:solidFill>
                <a:latin typeface="Menlo" panose="020B0609030804020204" pitchFamily="49" charset="0"/>
              </a:rPr>
              <a:t> </a:t>
            </a:r>
            <a:r>
              <a:rPr lang="en-US" sz="1400" dirty="0">
                <a:solidFill>
                  <a:srgbClr val="222222"/>
                </a:solidFill>
                <a:latin typeface="Menlo" panose="020B0609030804020204" pitchFamily="49" charset="0"/>
              </a:rPr>
              <a:t>=</a:t>
            </a:r>
            <a:r>
              <a:rPr lang="en-US" sz="1400" dirty="0">
                <a:solidFill>
                  <a:srgbClr val="3363A4"/>
                </a:solidFill>
                <a:latin typeface="Menlo" panose="020B0609030804020204" pitchFamily="49" charset="0"/>
              </a:rPr>
              <a:t> </a:t>
            </a:r>
            <a:r>
              <a:rPr lang="en-US" sz="1400" dirty="0" err="1">
                <a:solidFill>
                  <a:srgbClr val="009695"/>
                </a:solidFill>
                <a:latin typeface="Menlo" panose="020B0609030804020204" pitchFamily="49" charset="0"/>
              </a:rPr>
              <a:t>string</a:t>
            </a:r>
            <a:r>
              <a:rPr lang="en-US" sz="1400" dirty="0" err="1">
                <a:solidFill>
                  <a:srgbClr val="222222"/>
                </a:solidFill>
                <a:latin typeface="Menlo" panose="020B0609030804020204" pitchFamily="49" charset="0"/>
              </a:rPr>
              <a:t>.Format</a:t>
            </a:r>
            <a:r>
              <a:rPr lang="en-US" sz="1400" dirty="0">
                <a:solidFill>
                  <a:srgbClr val="222222"/>
                </a:solidFill>
                <a:latin typeface="Menlo" panose="020B0609030804020204" pitchFamily="49" charset="0"/>
              </a:rPr>
              <a:t>(</a:t>
            </a:r>
            <a:r>
              <a:rPr lang="en-US" sz="1400" dirty="0">
                <a:solidFill>
                  <a:srgbClr val="DB7100"/>
                </a:solidFill>
                <a:latin typeface="Menlo" panose="020B0609030804020204" pitchFamily="49" charset="0"/>
              </a:rPr>
              <a:t>"loan_{0}"</a:t>
            </a:r>
            <a:r>
              <a:rPr lang="en-US" sz="1400" dirty="0">
                <a:solidFill>
                  <a:srgbClr val="222222"/>
                </a:solidFill>
                <a:latin typeface="Menlo" panose="020B0609030804020204" pitchFamily="49" charset="0"/>
              </a:rPr>
              <a:t>,</a:t>
            </a:r>
            <a:r>
              <a:rPr lang="en-US" sz="1400" dirty="0">
                <a:solidFill>
                  <a:srgbClr val="3363A4"/>
                </a:solidFill>
                <a:latin typeface="Menlo" panose="020B0609030804020204" pitchFamily="49" charset="0"/>
              </a:rPr>
              <a:t> </a:t>
            </a:r>
          </a:p>
          <a:p>
            <a:r>
              <a:rPr lang="en-US" sz="1400" dirty="0">
                <a:solidFill>
                  <a:srgbClr val="3363A4"/>
                </a:solidFill>
                <a:latin typeface="Menlo" panose="020B0609030804020204" pitchFamily="49" charset="0"/>
              </a:rPr>
              <a:t>		</a:t>
            </a:r>
            <a:r>
              <a:rPr lang="en-US" sz="1400" dirty="0" err="1">
                <a:solidFill>
                  <a:srgbClr val="222222"/>
                </a:solidFill>
                <a:latin typeface="Menlo" panose="020B0609030804020204" pitchFamily="49" charset="0"/>
              </a:rPr>
              <a:t>loan.agency_abbr.ToLower</a:t>
            </a:r>
            <a:r>
              <a:rPr lang="en-US" sz="1400" dirty="0">
                <a:solidFill>
                  <a:srgbClr val="222222"/>
                </a:solidFill>
                <a:latin typeface="Menlo" panose="020B0609030804020204" pitchFamily="49" charset="0"/>
              </a:rPr>
              <a:t>());</a:t>
            </a:r>
            <a:r>
              <a:rPr lang="en-US" sz="1400" dirty="0"/>
              <a:t> </a:t>
            </a:r>
            <a:br>
              <a:rPr lang="en-US" sz="1400" dirty="0">
                <a:latin typeface="Menlo" panose="020B0609030804020204" pitchFamily="49" charset="0"/>
              </a:rPr>
            </a:br>
            <a:r>
              <a:rPr lang="en-US" sz="1400" dirty="0" err="1">
                <a:solidFill>
                  <a:srgbClr val="009695"/>
                </a:solidFill>
                <a:latin typeface="Menlo" panose="020B0609030804020204" pitchFamily="49" charset="0"/>
              </a:rPr>
              <a:t>var</a:t>
            </a:r>
            <a:r>
              <a:rPr lang="en-US" sz="1400" dirty="0">
                <a:solidFill>
                  <a:srgbClr val="3363A4"/>
                </a:solidFill>
                <a:latin typeface="Menlo" panose="020B0609030804020204" pitchFamily="49" charset="0"/>
              </a:rPr>
              <a:t> </a:t>
            </a:r>
            <a:r>
              <a:rPr lang="en-US" sz="1400" dirty="0">
                <a:solidFill>
                  <a:srgbClr val="222222"/>
                </a:solidFill>
                <a:latin typeface="Menlo" panose="020B0609030804020204" pitchFamily="49" charset="0"/>
              </a:rPr>
              <a:t>response</a:t>
            </a:r>
            <a:r>
              <a:rPr lang="en-US" sz="1400" dirty="0">
                <a:solidFill>
                  <a:srgbClr val="3363A4"/>
                </a:solidFill>
                <a:latin typeface="Menlo" panose="020B0609030804020204" pitchFamily="49" charset="0"/>
              </a:rPr>
              <a:t> </a:t>
            </a:r>
            <a:r>
              <a:rPr lang="en-US" sz="1400" dirty="0">
                <a:solidFill>
                  <a:srgbClr val="222222"/>
                </a:solidFill>
                <a:latin typeface="Menlo" panose="020B0609030804020204" pitchFamily="49" charset="0"/>
              </a:rPr>
              <a:t>=</a:t>
            </a:r>
            <a:r>
              <a:rPr lang="en-US" sz="1400" dirty="0">
                <a:solidFill>
                  <a:srgbClr val="3363A4"/>
                </a:solidFill>
                <a:latin typeface="Menlo" panose="020B0609030804020204" pitchFamily="49" charset="0"/>
              </a:rPr>
              <a:t> </a:t>
            </a:r>
            <a:r>
              <a:rPr lang="en-US" sz="1400" dirty="0" err="1">
                <a:solidFill>
                  <a:srgbClr val="222222"/>
                </a:solidFill>
                <a:latin typeface="Menlo" panose="020B0609030804020204" pitchFamily="49" charset="0"/>
              </a:rPr>
              <a:t>client.Index</a:t>
            </a:r>
            <a:r>
              <a:rPr lang="en-US" sz="1400" dirty="0">
                <a:solidFill>
                  <a:srgbClr val="222222"/>
                </a:solidFill>
                <a:latin typeface="Menlo" panose="020B0609030804020204" pitchFamily="49" charset="0"/>
              </a:rPr>
              <a:t>&lt;</a:t>
            </a:r>
            <a:r>
              <a:rPr lang="en-US" sz="1400" dirty="0">
                <a:solidFill>
                  <a:srgbClr val="3363A4"/>
                </a:solidFill>
                <a:latin typeface="Menlo" panose="020B0609030804020204" pitchFamily="49" charset="0"/>
              </a:rPr>
              <a:t>Loan</a:t>
            </a:r>
            <a:r>
              <a:rPr lang="en-US" sz="1400" dirty="0">
                <a:solidFill>
                  <a:srgbClr val="222222"/>
                </a:solidFill>
                <a:latin typeface="Menlo" panose="020B0609030804020204" pitchFamily="49" charset="0"/>
              </a:rPr>
              <a:t>&gt;(</a:t>
            </a:r>
          </a:p>
          <a:p>
            <a:r>
              <a:rPr lang="en-US" sz="1400" dirty="0">
                <a:solidFill>
                  <a:srgbClr val="222222"/>
                </a:solidFill>
                <a:latin typeface="Menlo" panose="020B0609030804020204" pitchFamily="49" charset="0"/>
              </a:rPr>
              <a:t>		</a:t>
            </a:r>
            <a:r>
              <a:rPr lang="en-US" sz="1400" dirty="0">
                <a:solidFill>
                  <a:srgbClr val="009695"/>
                </a:solidFill>
                <a:latin typeface="Menlo" panose="020B0609030804020204" pitchFamily="49" charset="0"/>
              </a:rPr>
              <a:t>new</a:t>
            </a:r>
            <a:r>
              <a:rPr lang="en-US" sz="1400" dirty="0">
                <a:solidFill>
                  <a:srgbClr val="3363A4"/>
                </a:solidFill>
                <a:latin typeface="Menlo" panose="020B0609030804020204" pitchFamily="49" charset="0"/>
              </a:rPr>
              <a:t> </a:t>
            </a:r>
            <a:r>
              <a:rPr lang="en-US" sz="1400" dirty="0" err="1">
                <a:solidFill>
                  <a:srgbClr val="3363A4"/>
                </a:solidFill>
                <a:latin typeface="Menlo" panose="020B0609030804020204" pitchFamily="49" charset="0"/>
              </a:rPr>
              <a:t>IndexRequest</a:t>
            </a:r>
            <a:r>
              <a:rPr lang="en-US" sz="1400" dirty="0">
                <a:solidFill>
                  <a:srgbClr val="222222"/>
                </a:solidFill>
                <a:latin typeface="Menlo" panose="020B0609030804020204" pitchFamily="49" charset="0"/>
              </a:rPr>
              <a:t>&lt;</a:t>
            </a:r>
            <a:r>
              <a:rPr lang="en-US" sz="1400" dirty="0">
                <a:solidFill>
                  <a:srgbClr val="3363A4"/>
                </a:solidFill>
                <a:latin typeface="Menlo" panose="020B0609030804020204" pitchFamily="49" charset="0"/>
              </a:rPr>
              <a:t>Loan</a:t>
            </a:r>
            <a:r>
              <a:rPr lang="en-US" sz="1400" dirty="0">
                <a:solidFill>
                  <a:srgbClr val="222222"/>
                </a:solidFill>
                <a:latin typeface="Menlo" panose="020B0609030804020204" pitchFamily="49" charset="0"/>
              </a:rPr>
              <a:t>&gt;(loan,</a:t>
            </a:r>
            <a:r>
              <a:rPr lang="en-US" sz="1400" dirty="0">
                <a:solidFill>
                  <a:srgbClr val="3363A4"/>
                </a:solidFill>
                <a:latin typeface="Menlo" panose="020B0609030804020204" pitchFamily="49" charset="0"/>
              </a:rPr>
              <a:t> </a:t>
            </a:r>
            <a:r>
              <a:rPr lang="en-US" sz="1400" dirty="0" err="1">
                <a:solidFill>
                  <a:srgbClr val="222222"/>
                </a:solidFill>
                <a:latin typeface="Menlo" panose="020B0609030804020204" pitchFamily="49" charset="0"/>
              </a:rPr>
              <a:t>index_name</a:t>
            </a:r>
            <a:r>
              <a:rPr lang="en-US" sz="1400" dirty="0">
                <a:solidFill>
                  <a:srgbClr val="222222"/>
                </a:solidFill>
                <a:latin typeface="Menlo" panose="020B0609030804020204" pitchFamily="49" charset="0"/>
              </a:rPr>
              <a:t>));</a:t>
            </a:r>
            <a:r>
              <a:rPr lang="en-US" sz="1400" dirty="0"/>
              <a:t> </a:t>
            </a:r>
          </a:p>
        </p:txBody>
      </p:sp>
      <p:pic>
        <p:nvPicPr>
          <p:cNvPr id="10" name="Picture 9">
            <a:extLst>
              <a:ext uri="{FF2B5EF4-FFF2-40B4-BE49-F238E27FC236}">
                <a16:creationId xmlns:a16="http://schemas.microsoft.com/office/drawing/2014/main" id="{6C385C9F-64B0-C64E-A3DF-71C405DB2BE1}"/>
              </a:ext>
            </a:extLst>
          </p:cNvPr>
          <p:cNvPicPr>
            <a:picLocks noChangeAspect="1"/>
          </p:cNvPicPr>
          <p:nvPr/>
        </p:nvPicPr>
        <p:blipFill rotWithShape="1">
          <a:blip r:embed="rId3"/>
          <a:srcRect b="35478"/>
          <a:stretch/>
        </p:blipFill>
        <p:spPr>
          <a:xfrm>
            <a:off x="2524500" y="5247091"/>
            <a:ext cx="2067735" cy="615486"/>
          </a:xfrm>
          <a:prstGeom prst="rect">
            <a:avLst/>
          </a:prstGeom>
        </p:spPr>
      </p:pic>
      <p:sp>
        <p:nvSpPr>
          <p:cNvPr id="4" name="Down Arrow 3">
            <a:extLst>
              <a:ext uri="{FF2B5EF4-FFF2-40B4-BE49-F238E27FC236}">
                <a16:creationId xmlns:a16="http://schemas.microsoft.com/office/drawing/2014/main" id="{3313CA17-DFBB-024D-BB92-ABD38AEA2A03}"/>
              </a:ext>
            </a:extLst>
          </p:cNvPr>
          <p:cNvSpPr/>
          <p:nvPr/>
        </p:nvSpPr>
        <p:spPr>
          <a:xfrm rot="16200000">
            <a:off x="1784225" y="2356746"/>
            <a:ext cx="494270" cy="480176"/>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2" name="Down Arrow 11">
            <a:extLst>
              <a:ext uri="{FF2B5EF4-FFF2-40B4-BE49-F238E27FC236}">
                <a16:creationId xmlns:a16="http://schemas.microsoft.com/office/drawing/2014/main" id="{E056037C-4CAD-5242-B59B-963E5ACCCC06}"/>
              </a:ext>
            </a:extLst>
          </p:cNvPr>
          <p:cNvSpPr/>
          <p:nvPr/>
        </p:nvSpPr>
        <p:spPr>
          <a:xfrm>
            <a:off x="3373017" y="3574830"/>
            <a:ext cx="371080" cy="353521"/>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B15DF78E-6F36-B647-BC31-ACD0F55B3193}"/>
              </a:ext>
            </a:extLst>
          </p:cNvPr>
          <p:cNvPicPr>
            <a:picLocks noChangeAspect="1"/>
          </p:cNvPicPr>
          <p:nvPr/>
        </p:nvPicPr>
        <p:blipFill rotWithShape="1">
          <a:blip r:embed="rId4"/>
          <a:srcRect r="48015"/>
          <a:stretch/>
        </p:blipFill>
        <p:spPr>
          <a:xfrm>
            <a:off x="465477" y="1430292"/>
            <a:ext cx="1386443" cy="660400"/>
          </a:xfrm>
          <a:prstGeom prst="rect">
            <a:avLst/>
          </a:prstGeom>
        </p:spPr>
      </p:pic>
      <p:pic>
        <p:nvPicPr>
          <p:cNvPr id="7" name="Picture 6">
            <a:extLst>
              <a:ext uri="{FF2B5EF4-FFF2-40B4-BE49-F238E27FC236}">
                <a16:creationId xmlns:a16="http://schemas.microsoft.com/office/drawing/2014/main" id="{0548327D-83DA-7048-832E-24A3CC3A2EA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143" b="90714" l="9932" r="89932">
                        <a14:foregroundMark x1="34830" y1="39286" x2="58639" y2="67857"/>
                        <a14:foregroundMark x1="58639" y1="67857" x2="47347" y2="71786"/>
                        <a14:foregroundMark x1="47347" y1="71786" x2="39864" y2="51786"/>
                        <a14:foregroundMark x1="39864" y1="51786" x2="49660" y2="33929"/>
                        <a14:foregroundMark x1="49660" y1="33929" x2="61633" y2="42857"/>
                        <a14:foregroundMark x1="47619" y1="9286" x2="50204" y2="7143"/>
                        <a14:foregroundMark x1="44490" y1="90714" x2="54830" y2="90714"/>
                        <a14:foregroundMark x1="54830" y1="90714" x2="54830" y2="90714"/>
                      </a14:backgroundRemoval>
                    </a14:imgEffect>
                  </a14:imgLayer>
                </a14:imgProps>
              </a:ext>
            </a:extLst>
          </a:blip>
          <a:stretch>
            <a:fillRect/>
          </a:stretch>
        </p:blipFill>
        <p:spPr>
          <a:xfrm>
            <a:off x="7113543" y="1592463"/>
            <a:ext cx="1742998" cy="664904"/>
          </a:xfrm>
          <a:prstGeom prst="rect">
            <a:avLst/>
          </a:prstGeom>
        </p:spPr>
      </p:pic>
      <p:sp>
        <p:nvSpPr>
          <p:cNvPr id="15" name="Title 1">
            <a:extLst>
              <a:ext uri="{FF2B5EF4-FFF2-40B4-BE49-F238E27FC236}">
                <a16:creationId xmlns:a16="http://schemas.microsoft.com/office/drawing/2014/main" id="{A4B6FD40-C31A-5B41-9A1F-5FC3F22BBF81}"/>
              </a:ext>
            </a:extLst>
          </p:cNvPr>
          <p:cNvSpPr>
            <a:spLocks noGrp="1"/>
          </p:cNvSpPr>
          <p:nvPr>
            <p:ph type="title"/>
          </p:nvPr>
        </p:nvSpPr>
        <p:spPr>
          <a:xfrm>
            <a:off x="232558" y="842814"/>
            <a:ext cx="5797539" cy="390399"/>
          </a:xfrm>
        </p:spPr>
        <p:txBody>
          <a:bodyPr>
            <a:noAutofit/>
          </a:bodyPr>
          <a:lstStyle/>
          <a:p>
            <a:r>
              <a:rPr lang="en-US" sz="1800" cap="none" dirty="0"/>
              <a:t>Loading CFPB loan records into Elastic Search</a:t>
            </a:r>
          </a:p>
        </p:txBody>
      </p:sp>
      <p:pic>
        <p:nvPicPr>
          <p:cNvPr id="17" name="Picture 16">
            <a:extLst>
              <a:ext uri="{FF2B5EF4-FFF2-40B4-BE49-F238E27FC236}">
                <a16:creationId xmlns:a16="http://schemas.microsoft.com/office/drawing/2014/main" id="{B3CF6F59-045A-1F45-975E-CAAE593E9AFF}"/>
              </a:ext>
            </a:extLst>
          </p:cNvPr>
          <p:cNvPicPr>
            <a:picLocks noChangeAspect="1"/>
          </p:cNvPicPr>
          <p:nvPr/>
        </p:nvPicPr>
        <p:blipFill>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2344" b="97266" l="9961" r="89844">
                        <a14:foregroundMark x1="66406" y1="8008" x2="66797" y2="9961"/>
                        <a14:foregroundMark x1="37500" y1="2344" x2="41992" y2="2734"/>
                        <a14:foregroundMark x1="40430" y1="97266" x2="48047" y2="97266"/>
                        <a14:foregroundMark x1="35547" y1="14063" x2="38281" y2="14453"/>
                        <a14:foregroundMark x1="33398" y1="20117" x2="33398" y2="20117"/>
                        <a14:foregroundMark x1="35547" y1="33008" x2="35547" y2="33008"/>
                        <a14:foregroundMark x1="35938" y1="39063" x2="35938" y2="39063"/>
                        <a14:foregroundMark x1="35352" y1="45313" x2="35352" y2="45313"/>
                        <a14:foregroundMark x1="39453" y1="26563" x2="39453" y2="26563"/>
                        <a14:foregroundMark x1="39453" y1="51367" x2="41797" y2="51563"/>
                        <a14:backgroundMark x1="38672" y1="8398" x2="44336" y2="8789"/>
                        <a14:backgroundMark x1="45898" y1="92773" x2="58008" y2="93555"/>
                        <a14:backgroundMark x1="32227" y1="23438" x2="32227" y2="23438"/>
                        <a14:backgroundMark x1="36914" y1="23828" x2="36914" y2="23828"/>
                        <a14:backgroundMark x1="43750" y1="49219" x2="43750" y2="49219"/>
                        <a14:backgroundMark x1="51172" y1="49414" x2="51172" y2="49414"/>
                      </a14:backgroundRemoval>
                    </a14:imgEffect>
                  </a14:imgLayer>
                </a14:imgProps>
              </a:ext>
            </a:extLst>
          </a:blip>
          <a:stretch>
            <a:fillRect/>
          </a:stretch>
        </p:blipFill>
        <p:spPr>
          <a:xfrm>
            <a:off x="3129655" y="4016808"/>
            <a:ext cx="857427" cy="857427"/>
          </a:xfrm>
          <a:prstGeom prst="rect">
            <a:avLst/>
          </a:prstGeom>
        </p:spPr>
      </p:pic>
      <p:sp>
        <p:nvSpPr>
          <p:cNvPr id="18" name="Down Arrow 17">
            <a:extLst>
              <a:ext uri="{FF2B5EF4-FFF2-40B4-BE49-F238E27FC236}">
                <a16:creationId xmlns:a16="http://schemas.microsoft.com/office/drawing/2014/main" id="{619E0C22-E268-6A42-B2ED-A6E57B594C20}"/>
              </a:ext>
            </a:extLst>
          </p:cNvPr>
          <p:cNvSpPr/>
          <p:nvPr/>
        </p:nvSpPr>
        <p:spPr>
          <a:xfrm>
            <a:off x="3373017" y="4962692"/>
            <a:ext cx="371080" cy="360263"/>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F07D9DD3-569C-984D-A224-282AABDE57CB}"/>
              </a:ext>
            </a:extLst>
          </p:cNvPr>
          <p:cNvSpPr/>
          <p:nvPr/>
        </p:nvSpPr>
        <p:spPr>
          <a:xfrm>
            <a:off x="5240480" y="3654890"/>
            <a:ext cx="3591347" cy="2246769"/>
          </a:xfrm>
          <a:prstGeom prst="rect">
            <a:avLst/>
          </a:prstGeom>
          <a:solidFill>
            <a:schemeClr val="tx1"/>
          </a:solidFill>
          <a:ln w="28575">
            <a:solidFill>
              <a:schemeClr val="accent4"/>
            </a:solidFill>
          </a:ln>
        </p:spPr>
        <p:txBody>
          <a:bodyPr wrap="square">
            <a:spAutoFit/>
          </a:bodyPr>
          <a:lstStyle/>
          <a:p>
            <a:r>
              <a:rPr lang="en-US" sz="1400" dirty="0">
                <a:solidFill>
                  <a:schemeClr val="bg1"/>
                </a:solidFill>
              </a:rPr>
              <a:t>{</a:t>
            </a:r>
          </a:p>
          <a:p>
            <a:r>
              <a:rPr lang="en-US" sz="1400" dirty="0">
                <a:solidFill>
                  <a:schemeClr val="bg1"/>
                </a:solidFill>
              </a:rPr>
              <a:t>    "county": "Maricopa County",</a:t>
            </a:r>
          </a:p>
          <a:p>
            <a:r>
              <a:rPr lang="en-US" sz="1400" dirty="0">
                <a:solidFill>
                  <a:schemeClr val="bg1"/>
                </a:solidFill>
              </a:rPr>
              <a:t>    "</a:t>
            </a:r>
            <a:r>
              <a:rPr lang="en-US" sz="1400" dirty="0" err="1">
                <a:solidFill>
                  <a:schemeClr val="bg1"/>
                </a:solidFill>
              </a:rPr>
              <a:t>respondent_id</a:t>
            </a:r>
            <a:r>
              <a:rPr lang="en-US" sz="1400" dirty="0">
                <a:solidFill>
                  <a:schemeClr val="bg1"/>
                </a:solidFill>
              </a:rPr>
              <a:t>": "0000451965",</a:t>
            </a:r>
          </a:p>
          <a:p>
            <a:r>
              <a:rPr lang="en-US" sz="1400" dirty="0">
                <a:solidFill>
                  <a:schemeClr val="bg1"/>
                </a:solidFill>
              </a:rPr>
              <a:t>    "</a:t>
            </a:r>
            <a:r>
              <a:rPr lang="en-US" sz="1400" dirty="0" err="1">
                <a:solidFill>
                  <a:schemeClr val="bg1"/>
                </a:solidFill>
              </a:rPr>
              <a:t>lien_status</a:t>
            </a:r>
            <a:r>
              <a:rPr lang="en-US" sz="1400" dirty="0">
                <a:solidFill>
                  <a:schemeClr val="bg1"/>
                </a:solidFill>
              </a:rPr>
              <a:t>": "Not applicable",</a:t>
            </a:r>
          </a:p>
          <a:p>
            <a:r>
              <a:rPr lang="en-US" sz="1400" dirty="0">
                <a:solidFill>
                  <a:schemeClr val="bg1"/>
                </a:solidFill>
              </a:rPr>
              <a:t>    "</a:t>
            </a:r>
            <a:r>
              <a:rPr lang="en-US" sz="1400" dirty="0" err="1">
                <a:solidFill>
                  <a:schemeClr val="bg1"/>
                </a:solidFill>
              </a:rPr>
              <a:t>sequence_number</a:t>
            </a:r>
            <a:r>
              <a:rPr lang="en-US" sz="1400" dirty="0">
                <a:solidFill>
                  <a:schemeClr val="bg1"/>
                </a:solidFill>
              </a:rPr>
              <a:t>": "0945293",</a:t>
            </a:r>
          </a:p>
          <a:p>
            <a:r>
              <a:rPr lang="en-US" sz="1400" dirty="0">
                <a:solidFill>
                  <a:schemeClr val="bg1"/>
                </a:solidFill>
              </a:rPr>
              <a:t>    "</a:t>
            </a:r>
            <a:r>
              <a:rPr lang="en-US" sz="1400" dirty="0" err="1">
                <a:solidFill>
                  <a:schemeClr val="bg1"/>
                </a:solidFill>
              </a:rPr>
              <a:t>applicant_income</a:t>
            </a:r>
            <a:r>
              <a:rPr lang="en-US" sz="1400" dirty="0">
                <a:solidFill>
                  <a:schemeClr val="bg1"/>
                </a:solidFill>
              </a:rPr>
              <a:t>": 132000,</a:t>
            </a:r>
          </a:p>
          <a:p>
            <a:r>
              <a:rPr lang="en-US" sz="1400" dirty="0">
                <a:solidFill>
                  <a:schemeClr val="bg1"/>
                </a:solidFill>
              </a:rPr>
              <a:t>    "preapproval": "Not applicable",</a:t>
            </a:r>
          </a:p>
          <a:p>
            <a:r>
              <a:rPr lang="en-US" sz="1400" dirty="0">
                <a:solidFill>
                  <a:schemeClr val="bg1"/>
                </a:solidFill>
              </a:rPr>
              <a:t>    "</a:t>
            </a:r>
            <a:r>
              <a:rPr lang="en-US" sz="1400" dirty="0" err="1">
                <a:solidFill>
                  <a:schemeClr val="bg1"/>
                </a:solidFill>
              </a:rPr>
              <a:t>applicant_race</a:t>
            </a:r>
            <a:r>
              <a:rPr lang="en-US" sz="1400" dirty="0">
                <a:solidFill>
                  <a:schemeClr val="bg1"/>
                </a:solidFill>
              </a:rPr>
              <a:t>": "White",</a:t>
            </a:r>
          </a:p>
          <a:p>
            <a:r>
              <a:rPr lang="en-US" sz="1400" dirty="0">
                <a:solidFill>
                  <a:schemeClr val="bg1"/>
                </a:solidFill>
              </a:rPr>
              <a:t>    "</a:t>
            </a:r>
            <a:r>
              <a:rPr lang="en-US" sz="1400" dirty="0" err="1">
                <a:solidFill>
                  <a:schemeClr val="bg1"/>
                </a:solidFill>
              </a:rPr>
              <a:t>msamd</a:t>
            </a:r>
            <a:r>
              <a:rPr lang="en-US" sz="1400" dirty="0">
                <a:solidFill>
                  <a:schemeClr val="bg1"/>
                </a:solidFill>
              </a:rPr>
              <a:t>": "Phoenix, Mesa, Scottsdale - AZ",</a:t>
            </a:r>
          </a:p>
          <a:p>
            <a:r>
              <a:rPr lang="en-US" sz="1400" dirty="0">
                <a:solidFill>
                  <a:schemeClr val="bg1"/>
                </a:solidFill>
              </a:rPr>
              <a:t>    ….</a:t>
            </a:r>
          </a:p>
        </p:txBody>
      </p:sp>
      <p:cxnSp>
        <p:nvCxnSpPr>
          <p:cNvPr id="19" name="Straight Connector 18">
            <a:extLst>
              <a:ext uri="{FF2B5EF4-FFF2-40B4-BE49-F238E27FC236}">
                <a16:creationId xmlns:a16="http://schemas.microsoft.com/office/drawing/2014/main" id="{8D8A2D71-0EE5-974C-9A32-6F70757612A6}"/>
              </a:ext>
            </a:extLst>
          </p:cNvPr>
          <p:cNvCxnSpPr>
            <a:cxnSpLocks/>
          </p:cNvCxnSpPr>
          <p:nvPr/>
        </p:nvCxnSpPr>
        <p:spPr>
          <a:xfrm flipV="1">
            <a:off x="3962368" y="3654892"/>
            <a:ext cx="1278112" cy="98834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558A02-A6FA-F24A-B384-80A1EE1E6C2B}"/>
              </a:ext>
            </a:extLst>
          </p:cNvPr>
          <p:cNvCxnSpPr>
            <a:cxnSpLocks/>
          </p:cNvCxnSpPr>
          <p:nvPr/>
        </p:nvCxnSpPr>
        <p:spPr>
          <a:xfrm>
            <a:off x="3962368" y="4643234"/>
            <a:ext cx="1278112" cy="1258425"/>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571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a:extLst>
              <a:ext uri="{FF2B5EF4-FFF2-40B4-BE49-F238E27FC236}">
                <a16:creationId xmlns:a16="http://schemas.microsoft.com/office/drawing/2014/main" id="{627B422B-8419-164C-9C0F-DCFCD8DBABF7}"/>
              </a:ext>
            </a:extLst>
          </p:cNvPr>
          <p:cNvSpPr>
            <a:spLocks noGrp="1"/>
          </p:cNvSpPr>
          <p:nvPr>
            <p:ph type="title"/>
          </p:nvPr>
        </p:nvSpPr>
        <p:spPr>
          <a:xfrm>
            <a:off x="232558" y="842815"/>
            <a:ext cx="7007046" cy="401488"/>
          </a:xfrm>
        </p:spPr>
        <p:txBody>
          <a:bodyPr>
            <a:noAutofit/>
          </a:bodyPr>
          <a:lstStyle/>
          <a:p>
            <a:r>
              <a:rPr lang="en-US" sz="1800" cap="none" dirty="0"/>
              <a:t>Using Kibana to search and visualize your data</a:t>
            </a:r>
          </a:p>
        </p:txBody>
      </p:sp>
      <p:sp>
        <p:nvSpPr>
          <p:cNvPr id="63" name="Title 1">
            <a:extLst>
              <a:ext uri="{FF2B5EF4-FFF2-40B4-BE49-F238E27FC236}">
                <a16:creationId xmlns:a16="http://schemas.microsoft.com/office/drawing/2014/main" id="{D405E7B7-9EEF-9C4D-8052-09B723E94D9B}"/>
              </a:ext>
            </a:extLst>
          </p:cNvPr>
          <p:cNvSpPr txBox="1">
            <a:spLocks/>
          </p:cNvSpPr>
          <p:nvPr/>
        </p:nvSpPr>
        <p:spPr>
          <a:xfrm>
            <a:off x="232558" y="351418"/>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Putting it all together</a:t>
            </a:r>
          </a:p>
        </p:txBody>
      </p:sp>
      <p:pic>
        <p:nvPicPr>
          <p:cNvPr id="3" name="Picture 2">
            <a:extLst>
              <a:ext uri="{FF2B5EF4-FFF2-40B4-BE49-F238E27FC236}">
                <a16:creationId xmlns:a16="http://schemas.microsoft.com/office/drawing/2014/main" id="{DF5D10FD-DC9A-0645-B60E-50A8B0804F39}"/>
              </a:ext>
            </a:extLst>
          </p:cNvPr>
          <p:cNvPicPr>
            <a:picLocks noChangeAspect="1"/>
          </p:cNvPicPr>
          <p:nvPr/>
        </p:nvPicPr>
        <p:blipFill rotWithShape="1">
          <a:blip r:embed="rId2"/>
          <a:srcRect b="18936"/>
          <a:stretch/>
        </p:blipFill>
        <p:spPr>
          <a:xfrm>
            <a:off x="969849" y="1638579"/>
            <a:ext cx="7101136" cy="3820763"/>
          </a:xfrm>
          <a:prstGeom prst="rect">
            <a:avLst/>
          </a:prstGeom>
        </p:spPr>
      </p:pic>
      <p:pic>
        <p:nvPicPr>
          <p:cNvPr id="7" name="Picture 6">
            <a:extLst>
              <a:ext uri="{FF2B5EF4-FFF2-40B4-BE49-F238E27FC236}">
                <a16:creationId xmlns:a16="http://schemas.microsoft.com/office/drawing/2014/main" id="{6AE2B847-BF07-7847-9E92-91DA4E3F0CE3}"/>
              </a:ext>
            </a:extLst>
          </p:cNvPr>
          <p:cNvPicPr>
            <a:picLocks noChangeAspect="1"/>
          </p:cNvPicPr>
          <p:nvPr/>
        </p:nvPicPr>
        <p:blipFill rotWithShape="1">
          <a:blip r:embed="rId3"/>
          <a:srcRect l="53066"/>
          <a:stretch/>
        </p:blipFill>
        <p:spPr>
          <a:xfrm>
            <a:off x="6819260" y="1822203"/>
            <a:ext cx="1251725" cy="660400"/>
          </a:xfrm>
          <a:prstGeom prst="rect">
            <a:avLst/>
          </a:prstGeom>
        </p:spPr>
      </p:pic>
    </p:spTree>
    <p:extLst>
      <p:ext uri="{BB962C8B-B14F-4D97-AF65-F5344CB8AC3E}">
        <p14:creationId xmlns:p14="http://schemas.microsoft.com/office/powerpoint/2010/main" val="8180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193" y="708455"/>
            <a:ext cx="7327557" cy="663145"/>
          </a:xfrm>
        </p:spPr>
        <p:txBody>
          <a:bodyPr/>
          <a:lstStyle/>
          <a:p>
            <a:r>
              <a:rPr lang="en-US" cap="none" dirty="0"/>
              <a:t>WELCOME</a:t>
            </a:r>
            <a:endParaRPr lang="en-US" sz="2400" cap="none" dirty="0"/>
          </a:p>
        </p:txBody>
      </p:sp>
      <p:sp>
        <p:nvSpPr>
          <p:cNvPr id="3" name="Rectangle 2">
            <a:extLst>
              <a:ext uri="{FF2B5EF4-FFF2-40B4-BE49-F238E27FC236}">
                <a16:creationId xmlns:a16="http://schemas.microsoft.com/office/drawing/2014/main" id="{FEE2EB00-ACCB-BB4A-9174-0E089F01AF5F}"/>
              </a:ext>
            </a:extLst>
          </p:cNvPr>
          <p:cNvSpPr/>
          <p:nvPr/>
        </p:nvSpPr>
        <p:spPr>
          <a:xfrm>
            <a:off x="1285103" y="1956138"/>
            <a:ext cx="4572000" cy="2246769"/>
          </a:xfrm>
          <a:prstGeom prst="rect">
            <a:avLst/>
          </a:prstGeom>
        </p:spPr>
        <p:txBody>
          <a:bodyPr>
            <a:spAutoFit/>
          </a:bodyPr>
          <a:lstStyle/>
          <a:p>
            <a:r>
              <a:rPr lang="en-US" sz="2000" dirty="0"/>
              <a:t>INTRODUCTION TO ELASTIC SEARCH</a:t>
            </a:r>
            <a:br>
              <a:rPr lang="en-US" sz="2000" dirty="0"/>
            </a:br>
            <a:br>
              <a:rPr lang="en-US" sz="2000" dirty="0"/>
            </a:br>
            <a:r>
              <a:rPr lang="en-US" sz="2000" dirty="0"/>
              <a:t>BRING YOUR DATA</a:t>
            </a:r>
            <a:br>
              <a:rPr lang="en-US" sz="2000" dirty="0"/>
            </a:br>
            <a:br>
              <a:rPr lang="en-US" sz="2000" dirty="0"/>
            </a:br>
            <a:r>
              <a:rPr lang="en-US" sz="2000" dirty="0"/>
              <a:t>SECURITY CONSIDERATIONS</a:t>
            </a:r>
            <a:br>
              <a:rPr lang="en-US" sz="2000" dirty="0"/>
            </a:br>
            <a:br>
              <a:rPr lang="en-US" sz="2000" dirty="0"/>
            </a:br>
            <a:r>
              <a:rPr lang="en-US" sz="2000" dirty="0"/>
              <a:t>PUTTING IT ALL TOGETHER</a:t>
            </a:r>
          </a:p>
        </p:txBody>
      </p:sp>
    </p:spTree>
    <p:extLst>
      <p:ext uri="{BB962C8B-B14F-4D97-AF65-F5344CB8AC3E}">
        <p14:creationId xmlns:p14="http://schemas.microsoft.com/office/powerpoint/2010/main" val="2410443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a:xfrm>
            <a:off x="278478" y="798672"/>
            <a:ext cx="7007046" cy="401488"/>
          </a:xfrm>
        </p:spPr>
        <p:txBody>
          <a:bodyPr>
            <a:normAutofit fontScale="90000"/>
          </a:bodyPr>
          <a:lstStyle/>
          <a:p>
            <a:r>
              <a:rPr lang="en-US" sz="2400" cap="none" dirty="0"/>
              <a:t>Using Elastic Search to optimize your user experience</a:t>
            </a:r>
          </a:p>
        </p:txBody>
      </p:sp>
      <p:sp>
        <p:nvSpPr>
          <p:cNvPr id="35" name="Title 1">
            <a:extLst>
              <a:ext uri="{FF2B5EF4-FFF2-40B4-BE49-F238E27FC236}">
                <a16:creationId xmlns:a16="http://schemas.microsoft.com/office/drawing/2014/main" id="{A6BE32E7-A457-C340-AF86-6C1E43CB74FD}"/>
              </a:ext>
            </a:extLst>
          </p:cNvPr>
          <p:cNvSpPr txBox="1">
            <a:spLocks/>
          </p:cNvSpPr>
          <p:nvPr/>
        </p:nvSpPr>
        <p:spPr>
          <a:xfrm>
            <a:off x="278478" y="307275"/>
            <a:ext cx="6574560"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Putting it all together</a:t>
            </a:r>
          </a:p>
        </p:txBody>
      </p:sp>
      <p:pic>
        <p:nvPicPr>
          <p:cNvPr id="5" name="Picture 4">
            <a:extLst>
              <a:ext uri="{FF2B5EF4-FFF2-40B4-BE49-F238E27FC236}">
                <a16:creationId xmlns:a16="http://schemas.microsoft.com/office/drawing/2014/main" id="{A08AF3CE-65F8-F94B-BB13-83F2962D82C7}"/>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backgroundRemoval t="10000" b="90000" l="10000" r="90000">
                        <a14:foregroundMark x1="30646" y1="18573" x2="40810" y2="18336"/>
                        <a14:foregroundMark x1="40810" y1="18336" x2="42601" y2="18336"/>
                        <a14:foregroundMark x1="35164" y1="33318" x2="35164" y2="33318"/>
                        <a14:foregroundMark x1="33723" y1="40832" x2="33723" y2="40832"/>
                        <a14:foregroundMark x1="27765" y1="47353" x2="27765" y2="47353"/>
                        <a14:foregroundMark x1="36410" y1="47826" x2="36410" y2="47826"/>
                        <a14:foregroundMark x1="34774" y1="54348" x2="34774" y2="54348"/>
                        <a14:foregroundMark x1="34969" y1="61059" x2="34969" y2="61059"/>
                        <a14:foregroundMark x1="60086" y1="37854" x2="60086" y2="37854"/>
                        <a14:backgroundMark x1="71612" y1="35350" x2="71612" y2="35350"/>
                      </a14:backgroundRemoval>
                    </a14:imgEffect>
                  </a14:imgLayer>
                </a14:imgProps>
              </a:ext>
            </a:extLst>
          </a:blip>
          <a:stretch>
            <a:fillRect/>
          </a:stretch>
        </p:blipFill>
        <p:spPr>
          <a:xfrm>
            <a:off x="579128" y="2704001"/>
            <a:ext cx="1363420" cy="1123441"/>
          </a:xfrm>
          <a:prstGeom prst="rect">
            <a:avLst/>
          </a:prstGeom>
        </p:spPr>
      </p:pic>
      <p:cxnSp>
        <p:nvCxnSpPr>
          <p:cNvPr id="6" name="Elbow Connector 10">
            <a:extLst>
              <a:ext uri="{FF2B5EF4-FFF2-40B4-BE49-F238E27FC236}">
                <a16:creationId xmlns:a16="http://schemas.microsoft.com/office/drawing/2014/main" id="{A7DFCB4F-7DEF-424D-8672-BFEB32B726B1}"/>
              </a:ext>
            </a:extLst>
          </p:cNvPr>
          <p:cNvCxnSpPr>
            <a:cxnSpLocks/>
          </p:cNvCxnSpPr>
          <p:nvPr/>
        </p:nvCxnSpPr>
        <p:spPr>
          <a:xfrm flipH="1">
            <a:off x="1841254" y="3175724"/>
            <a:ext cx="2196528"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EB382BC-63CE-9B4D-A545-16E8BBB831A8}"/>
              </a:ext>
            </a:extLst>
          </p:cNvPr>
          <p:cNvGrpSpPr/>
          <p:nvPr/>
        </p:nvGrpSpPr>
        <p:grpSpPr>
          <a:xfrm>
            <a:off x="6652412" y="2802793"/>
            <a:ext cx="1749418" cy="761828"/>
            <a:chOff x="3808856" y="4463229"/>
            <a:chExt cx="2273642" cy="963827"/>
          </a:xfrm>
          <a:solidFill>
            <a:schemeClr val="tx1"/>
          </a:solidFill>
        </p:grpSpPr>
        <p:sp>
          <p:nvSpPr>
            <p:cNvPr id="8" name="Rectangle 7">
              <a:extLst>
                <a:ext uri="{FF2B5EF4-FFF2-40B4-BE49-F238E27FC236}">
                  <a16:creationId xmlns:a16="http://schemas.microsoft.com/office/drawing/2014/main" id="{9091DE4C-D756-DC48-AD0D-2621F320906D}"/>
                </a:ext>
              </a:extLst>
            </p:cNvPr>
            <p:cNvSpPr/>
            <p:nvPr/>
          </p:nvSpPr>
          <p:spPr>
            <a:xfrm>
              <a:off x="3808856" y="4463229"/>
              <a:ext cx="2273642" cy="963827"/>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DF81BB7-9C49-2C42-89C6-89976DBD0C84}"/>
                </a:ext>
              </a:extLst>
            </p:cNvPr>
            <p:cNvPicPr>
              <a:picLocks noChangeAspect="1"/>
            </p:cNvPicPr>
            <p:nvPr/>
          </p:nvPicPr>
          <p:blipFill>
            <a:blip r:embed="rId4">
              <a:duotone>
                <a:prstClr val="black"/>
                <a:schemeClr val="bg1">
                  <a:lumMod val="75000"/>
                  <a:lumOff val="25000"/>
                  <a:tint val="45000"/>
                  <a:satMod val="400000"/>
                </a:schemeClr>
              </a:duotone>
            </a:blip>
            <a:stretch>
              <a:fillRect/>
            </a:stretch>
          </p:blipFill>
          <p:spPr>
            <a:xfrm>
              <a:off x="3958947" y="4541598"/>
              <a:ext cx="602907" cy="775392"/>
            </a:xfrm>
            <a:prstGeom prst="rect">
              <a:avLst/>
            </a:prstGeom>
            <a:grpFill/>
          </p:spPr>
        </p:pic>
        <p:pic>
          <p:nvPicPr>
            <p:cNvPr id="10" name="Picture 9">
              <a:extLst>
                <a:ext uri="{FF2B5EF4-FFF2-40B4-BE49-F238E27FC236}">
                  <a16:creationId xmlns:a16="http://schemas.microsoft.com/office/drawing/2014/main" id="{C2C06C18-F276-0049-A884-F7FF30036A30}"/>
                </a:ext>
              </a:extLst>
            </p:cNvPr>
            <p:cNvPicPr>
              <a:picLocks noChangeAspect="1"/>
            </p:cNvPicPr>
            <p:nvPr/>
          </p:nvPicPr>
          <p:blipFill>
            <a:blip r:embed="rId4">
              <a:duotone>
                <a:prstClr val="black"/>
                <a:srgbClr val="D9C3A5">
                  <a:tint val="50000"/>
                  <a:satMod val="180000"/>
                </a:srgbClr>
              </a:duotone>
            </a:blip>
            <a:stretch>
              <a:fillRect/>
            </a:stretch>
          </p:blipFill>
          <p:spPr>
            <a:xfrm>
              <a:off x="4631684" y="4538104"/>
              <a:ext cx="602907" cy="775392"/>
            </a:xfrm>
            <a:prstGeom prst="rect">
              <a:avLst/>
            </a:prstGeom>
            <a:grpFill/>
          </p:spPr>
        </p:pic>
        <p:pic>
          <p:nvPicPr>
            <p:cNvPr id="11" name="Picture 10">
              <a:extLst>
                <a:ext uri="{FF2B5EF4-FFF2-40B4-BE49-F238E27FC236}">
                  <a16:creationId xmlns:a16="http://schemas.microsoft.com/office/drawing/2014/main" id="{4D11A62D-E6DF-C541-825F-156C6D901C3E}"/>
                </a:ext>
              </a:extLst>
            </p:cNvPr>
            <p:cNvPicPr>
              <a:picLocks noChangeAspect="1"/>
            </p:cNvPicPr>
            <p:nvPr/>
          </p:nvPicPr>
          <p:blipFill>
            <a:blip r:embed="rId4">
              <a:duotone>
                <a:prstClr val="black"/>
                <a:srgbClr val="D9C3A5">
                  <a:tint val="50000"/>
                  <a:satMod val="180000"/>
                </a:srgbClr>
              </a:duotone>
            </a:blip>
            <a:stretch>
              <a:fillRect/>
            </a:stretch>
          </p:blipFill>
          <p:spPr>
            <a:xfrm>
              <a:off x="5299164" y="4529520"/>
              <a:ext cx="602907" cy="775392"/>
            </a:xfrm>
            <a:prstGeom prst="rect">
              <a:avLst/>
            </a:prstGeom>
            <a:grpFill/>
          </p:spPr>
        </p:pic>
      </p:grpSp>
      <p:grpSp>
        <p:nvGrpSpPr>
          <p:cNvPr id="12" name="Group 11">
            <a:extLst>
              <a:ext uri="{FF2B5EF4-FFF2-40B4-BE49-F238E27FC236}">
                <a16:creationId xmlns:a16="http://schemas.microsoft.com/office/drawing/2014/main" id="{2D92A75D-0DB5-294F-8CFE-436461ED406A}"/>
              </a:ext>
            </a:extLst>
          </p:cNvPr>
          <p:cNvGrpSpPr/>
          <p:nvPr/>
        </p:nvGrpSpPr>
        <p:grpSpPr>
          <a:xfrm>
            <a:off x="6593535" y="2155264"/>
            <a:ext cx="1952873" cy="647529"/>
            <a:chOff x="680092" y="5196801"/>
            <a:chExt cx="2445701" cy="659026"/>
          </a:xfrm>
        </p:grpSpPr>
        <p:sp>
          <p:nvSpPr>
            <p:cNvPr id="13" name="Title 1">
              <a:extLst>
                <a:ext uri="{FF2B5EF4-FFF2-40B4-BE49-F238E27FC236}">
                  <a16:creationId xmlns:a16="http://schemas.microsoft.com/office/drawing/2014/main" id="{5E214E84-5CA1-CE41-A942-8BB600CDD294}"/>
                </a:ext>
              </a:extLst>
            </p:cNvPr>
            <p:cNvSpPr txBox="1">
              <a:spLocks/>
            </p:cNvSpPr>
            <p:nvPr/>
          </p:nvSpPr>
          <p:spPr>
            <a:xfrm>
              <a:off x="2167139" y="5196801"/>
              <a:ext cx="958654" cy="65902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400" cap="none" dirty="0"/>
                <a:t>cluster</a:t>
              </a:r>
            </a:p>
          </p:txBody>
        </p:sp>
        <p:pic>
          <p:nvPicPr>
            <p:cNvPr id="14" name="Picture 13">
              <a:extLst>
                <a:ext uri="{FF2B5EF4-FFF2-40B4-BE49-F238E27FC236}">
                  <a16:creationId xmlns:a16="http://schemas.microsoft.com/office/drawing/2014/main" id="{CCE2B52B-64B8-FC48-85B7-A53ED87AC16C}"/>
                </a:ext>
              </a:extLst>
            </p:cNvPr>
            <p:cNvPicPr>
              <a:picLocks noChangeAspect="1"/>
            </p:cNvPicPr>
            <p:nvPr/>
          </p:nvPicPr>
          <p:blipFill rotWithShape="1">
            <a:blip r:embed="rId5"/>
            <a:srcRect b="35478"/>
            <a:stretch/>
          </p:blipFill>
          <p:spPr>
            <a:xfrm>
              <a:off x="680092" y="5288692"/>
              <a:ext cx="1597829" cy="475613"/>
            </a:xfrm>
            <a:prstGeom prst="rect">
              <a:avLst/>
            </a:prstGeom>
          </p:spPr>
        </p:pic>
      </p:grpSp>
      <p:pic>
        <p:nvPicPr>
          <p:cNvPr id="3" name="Picture 2">
            <a:extLst>
              <a:ext uri="{FF2B5EF4-FFF2-40B4-BE49-F238E27FC236}">
                <a16:creationId xmlns:a16="http://schemas.microsoft.com/office/drawing/2014/main" id="{D16CFF46-9465-FC4B-895A-FD8CB92CE3FA}"/>
              </a:ext>
            </a:extLst>
          </p:cNvPr>
          <p:cNvPicPr>
            <a:picLocks noChangeAspect="1"/>
          </p:cNvPicPr>
          <p:nvPr/>
        </p:nvPicPr>
        <p:blipFill>
          <a:blip r:embed="rId6"/>
          <a:stretch>
            <a:fillRect/>
          </a:stretch>
        </p:blipFill>
        <p:spPr>
          <a:xfrm>
            <a:off x="4037782" y="2474576"/>
            <a:ext cx="1500519" cy="1500519"/>
          </a:xfrm>
          <a:prstGeom prst="rect">
            <a:avLst/>
          </a:prstGeom>
        </p:spPr>
      </p:pic>
      <p:sp>
        <p:nvSpPr>
          <p:cNvPr id="16" name="Title 1">
            <a:extLst>
              <a:ext uri="{FF2B5EF4-FFF2-40B4-BE49-F238E27FC236}">
                <a16:creationId xmlns:a16="http://schemas.microsoft.com/office/drawing/2014/main" id="{4EBD6C63-6617-B14A-BE59-AE7D2FDB722D}"/>
              </a:ext>
            </a:extLst>
          </p:cNvPr>
          <p:cNvSpPr txBox="1">
            <a:spLocks/>
          </p:cNvSpPr>
          <p:nvPr/>
        </p:nvSpPr>
        <p:spPr>
          <a:xfrm>
            <a:off x="446701" y="4039790"/>
            <a:ext cx="1618008" cy="1766936"/>
          </a:xfrm>
          <a:prstGeom prst="rect">
            <a:avLst/>
          </a:prstGeom>
          <a:effectLst/>
        </p:spPr>
        <p:txBody>
          <a:bodyPr vert="horz" lIns="91440" tIns="45720" rIns="91440" bIns="45720" rtlCol="0" anchor="t">
            <a:normAutofit fontScale="90000" lnSpcReduction="2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cap="none" dirty="0"/>
              <a:t>Single Page Application (SPA)</a:t>
            </a:r>
          </a:p>
          <a:p>
            <a:pPr algn="ctr"/>
            <a:endParaRPr lang="en-US" sz="2400" cap="none" dirty="0"/>
          </a:p>
          <a:p>
            <a:pPr algn="ctr"/>
            <a:r>
              <a:rPr lang="en-US" sz="2400" cap="none" dirty="0"/>
              <a:t>Angular / React / etc.</a:t>
            </a:r>
          </a:p>
        </p:txBody>
      </p:sp>
      <p:pic>
        <p:nvPicPr>
          <p:cNvPr id="15" name="Picture 14">
            <a:extLst>
              <a:ext uri="{FF2B5EF4-FFF2-40B4-BE49-F238E27FC236}">
                <a16:creationId xmlns:a16="http://schemas.microsoft.com/office/drawing/2014/main" id="{BBC22F60-69F3-3141-A325-D6038D4861C9}"/>
              </a:ext>
            </a:extLst>
          </p:cNvPr>
          <p:cNvPicPr>
            <a:picLocks noChangeAspect="1"/>
          </p:cNvPicPr>
          <p:nvPr/>
        </p:nvPicPr>
        <p:blipFill>
          <a:blip r:embed="rId7"/>
          <a:stretch>
            <a:fillRect/>
          </a:stretch>
        </p:blipFill>
        <p:spPr>
          <a:xfrm>
            <a:off x="2571340" y="2139685"/>
            <a:ext cx="781909" cy="856105"/>
          </a:xfrm>
          <a:prstGeom prst="rect">
            <a:avLst/>
          </a:prstGeom>
        </p:spPr>
      </p:pic>
      <p:pic>
        <p:nvPicPr>
          <p:cNvPr id="18" name="Picture 17">
            <a:extLst>
              <a:ext uri="{FF2B5EF4-FFF2-40B4-BE49-F238E27FC236}">
                <a16:creationId xmlns:a16="http://schemas.microsoft.com/office/drawing/2014/main" id="{EE1D6FE5-9B3E-AB45-B3DD-3060B1B27365}"/>
              </a:ext>
            </a:extLst>
          </p:cNvPr>
          <p:cNvPicPr>
            <a:picLocks noChangeAspect="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2344" b="97266" l="9961" r="89844">
                        <a14:foregroundMark x1="66406" y1="8008" x2="66797" y2="9961"/>
                        <a14:foregroundMark x1="37500" y1="2344" x2="41992" y2="2734"/>
                        <a14:foregroundMark x1="40430" y1="97266" x2="48047" y2="97266"/>
                        <a14:foregroundMark x1="35547" y1="14063" x2="38281" y2="14453"/>
                        <a14:foregroundMark x1="33398" y1="20117" x2="33398" y2="20117"/>
                        <a14:foregroundMark x1="35547" y1="33008" x2="35547" y2="33008"/>
                        <a14:foregroundMark x1="35938" y1="39063" x2="35938" y2="39063"/>
                        <a14:foregroundMark x1="35352" y1="45313" x2="35352" y2="45313"/>
                        <a14:foregroundMark x1="39453" y1="26563" x2="39453" y2="26563"/>
                        <a14:foregroundMark x1="39453" y1="51367" x2="41797" y2="51563"/>
                        <a14:backgroundMark x1="38672" y1="8398" x2="44336" y2="8789"/>
                        <a14:backgroundMark x1="45898" y1="92773" x2="58008" y2="93555"/>
                        <a14:backgroundMark x1="32227" y1="23438" x2="32227" y2="23438"/>
                        <a14:backgroundMark x1="36914" y1="23828" x2="36914" y2="23828"/>
                        <a14:backgroundMark x1="43750" y1="49219" x2="43750" y2="49219"/>
                        <a14:backgroundMark x1="51172" y1="49414" x2="51172" y2="49414"/>
                      </a14:backgroundRemoval>
                    </a14:imgEffect>
                  </a14:imgLayer>
                </a14:imgProps>
              </a:ext>
            </a:extLst>
          </a:blip>
          <a:stretch>
            <a:fillRect/>
          </a:stretch>
        </p:blipFill>
        <p:spPr>
          <a:xfrm>
            <a:off x="2533581" y="3426685"/>
            <a:ext cx="857427" cy="857427"/>
          </a:xfrm>
          <a:prstGeom prst="rect">
            <a:avLst/>
          </a:prstGeom>
        </p:spPr>
      </p:pic>
      <p:sp>
        <p:nvSpPr>
          <p:cNvPr id="19" name="Title 1">
            <a:extLst>
              <a:ext uri="{FF2B5EF4-FFF2-40B4-BE49-F238E27FC236}">
                <a16:creationId xmlns:a16="http://schemas.microsoft.com/office/drawing/2014/main" id="{69A91F19-AE4E-5840-A158-639FEDF8E636}"/>
              </a:ext>
            </a:extLst>
          </p:cNvPr>
          <p:cNvSpPr txBox="1">
            <a:spLocks/>
          </p:cNvSpPr>
          <p:nvPr/>
        </p:nvSpPr>
        <p:spPr>
          <a:xfrm>
            <a:off x="2483804" y="1667291"/>
            <a:ext cx="956980" cy="507349"/>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dirty="0"/>
              <a:t>JWT</a:t>
            </a:r>
          </a:p>
        </p:txBody>
      </p:sp>
      <p:sp>
        <p:nvSpPr>
          <p:cNvPr id="20" name="Title 1">
            <a:extLst>
              <a:ext uri="{FF2B5EF4-FFF2-40B4-BE49-F238E27FC236}">
                <a16:creationId xmlns:a16="http://schemas.microsoft.com/office/drawing/2014/main" id="{0A84D16B-E330-E84F-AF34-19C36568509F}"/>
              </a:ext>
            </a:extLst>
          </p:cNvPr>
          <p:cNvSpPr txBox="1">
            <a:spLocks/>
          </p:cNvSpPr>
          <p:nvPr/>
        </p:nvSpPr>
        <p:spPr>
          <a:xfrm>
            <a:off x="2483804" y="4373624"/>
            <a:ext cx="956980" cy="566456"/>
          </a:xfrm>
          <a:prstGeom prst="rect">
            <a:avLst/>
          </a:prstGeom>
          <a:effectLst/>
        </p:spPr>
        <p:txBody>
          <a:bodyPr vert="horz" lIns="91440" tIns="45720" rIns="91440" bIns="45720" rtlCol="0" anchor="ctr">
            <a:normAutofit fontScale="75000" lnSpcReduction="2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cap="none" dirty="0"/>
              <a:t>Query Request</a:t>
            </a:r>
          </a:p>
        </p:txBody>
      </p:sp>
      <p:cxnSp>
        <p:nvCxnSpPr>
          <p:cNvPr id="26" name="Elbow Connector 10">
            <a:extLst>
              <a:ext uri="{FF2B5EF4-FFF2-40B4-BE49-F238E27FC236}">
                <a16:creationId xmlns:a16="http://schemas.microsoft.com/office/drawing/2014/main" id="{C59129CE-847F-514E-89A5-26336531397B}"/>
              </a:ext>
            </a:extLst>
          </p:cNvPr>
          <p:cNvCxnSpPr>
            <a:cxnSpLocks/>
          </p:cNvCxnSpPr>
          <p:nvPr/>
        </p:nvCxnSpPr>
        <p:spPr>
          <a:xfrm flipH="1">
            <a:off x="5538301" y="3167742"/>
            <a:ext cx="1055234" cy="1"/>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C8B089B3-50C7-A04A-AA6E-589DEB52BC6D}"/>
              </a:ext>
            </a:extLst>
          </p:cNvPr>
          <p:cNvSpPr txBox="1">
            <a:spLocks/>
          </p:cNvSpPr>
          <p:nvPr/>
        </p:nvSpPr>
        <p:spPr>
          <a:xfrm>
            <a:off x="4037782" y="4135711"/>
            <a:ext cx="1618008" cy="1766936"/>
          </a:xfrm>
          <a:prstGeom prst="rect">
            <a:avLst/>
          </a:prstGeom>
          <a:effectLst/>
        </p:spPr>
        <p:txBody>
          <a:bodyPr vert="horz" lIns="91440" tIns="45720" rIns="91440" bIns="45720" rtlCol="0" anchor="t">
            <a:normAutofit fontScale="975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cap="none" dirty="0"/>
              <a:t>REST API</a:t>
            </a:r>
          </a:p>
          <a:p>
            <a:pPr algn="ctr"/>
            <a:endParaRPr lang="en-US" sz="2400" cap="none" dirty="0"/>
          </a:p>
          <a:p>
            <a:pPr algn="ctr"/>
            <a:endParaRPr lang="en-US" sz="2400" cap="none" dirty="0"/>
          </a:p>
          <a:p>
            <a:pPr algn="ctr"/>
            <a:r>
              <a:rPr lang="en-US" sz="2400" cap="none" dirty="0"/>
              <a:t>.NET Core / Java / etc.</a:t>
            </a:r>
          </a:p>
        </p:txBody>
      </p:sp>
      <p:sp>
        <p:nvSpPr>
          <p:cNvPr id="17" name="Rectangle 16">
            <a:extLst>
              <a:ext uri="{FF2B5EF4-FFF2-40B4-BE49-F238E27FC236}">
                <a16:creationId xmlns:a16="http://schemas.microsoft.com/office/drawing/2014/main" id="{6A110E1A-7938-364D-B678-49781C08CA73}"/>
              </a:ext>
            </a:extLst>
          </p:cNvPr>
          <p:cNvSpPr/>
          <p:nvPr/>
        </p:nvSpPr>
        <p:spPr>
          <a:xfrm>
            <a:off x="395343" y="1559541"/>
            <a:ext cx="1767089" cy="453580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6EA8708-0B62-F14A-829A-1A3D64DFA393}"/>
              </a:ext>
            </a:extLst>
          </p:cNvPr>
          <p:cNvSpPr/>
          <p:nvPr/>
        </p:nvSpPr>
        <p:spPr>
          <a:xfrm>
            <a:off x="3799916" y="1559540"/>
            <a:ext cx="2020116" cy="453580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4954C56-E39C-AA47-9FD4-9B8E93EB5A5E}"/>
              </a:ext>
            </a:extLst>
          </p:cNvPr>
          <p:cNvSpPr/>
          <p:nvPr/>
        </p:nvSpPr>
        <p:spPr>
          <a:xfrm>
            <a:off x="6314302" y="1559539"/>
            <a:ext cx="2409567" cy="453580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ular Callout 30">
            <a:extLst>
              <a:ext uri="{FF2B5EF4-FFF2-40B4-BE49-F238E27FC236}">
                <a16:creationId xmlns:a16="http://schemas.microsoft.com/office/drawing/2014/main" id="{C37543E0-EA2E-8140-8592-C449FF1D5C4C}"/>
              </a:ext>
            </a:extLst>
          </p:cNvPr>
          <p:cNvSpPr/>
          <p:nvPr/>
        </p:nvSpPr>
        <p:spPr>
          <a:xfrm>
            <a:off x="5720042" y="4197814"/>
            <a:ext cx="1565482" cy="725444"/>
          </a:xfrm>
          <a:prstGeom prst="wedgeRoundRectCallout">
            <a:avLst>
              <a:gd name="adj1" fmla="val -61878"/>
              <a:gd name="adj2" fmla="val -31006"/>
              <a:gd name="adj3" fmla="val 1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25000"/>
                  </a:schemeClr>
                </a:solidFill>
              </a:rPr>
              <a:t>Add security, logging, etc.</a:t>
            </a:r>
          </a:p>
        </p:txBody>
      </p:sp>
    </p:spTree>
    <p:extLst>
      <p:ext uri="{BB962C8B-B14F-4D97-AF65-F5344CB8AC3E}">
        <p14:creationId xmlns:p14="http://schemas.microsoft.com/office/powerpoint/2010/main" val="530107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a:extLst>
              <a:ext uri="{FF2B5EF4-FFF2-40B4-BE49-F238E27FC236}">
                <a16:creationId xmlns:a16="http://schemas.microsoft.com/office/drawing/2014/main" id="{627B422B-8419-164C-9C0F-DCFCD8DBABF7}"/>
              </a:ext>
            </a:extLst>
          </p:cNvPr>
          <p:cNvSpPr>
            <a:spLocks noGrp="1"/>
          </p:cNvSpPr>
          <p:nvPr>
            <p:ph type="title"/>
          </p:nvPr>
        </p:nvSpPr>
        <p:spPr>
          <a:xfrm>
            <a:off x="232558" y="842815"/>
            <a:ext cx="7007046" cy="401488"/>
          </a:xfrm>
        </p:spPr>
        <p:txBody>
          <a:bodyPr>
            <a:noAutofit/>
          </a:bodyPr>
          <a:lstStyle/>
          <a:p>
            <a:r>
              <a:rPr lang="en-US" sz="1800" cap="none" dirty="0"/>
              <a:t>Custom application using Angular, </a:t>
            </a:r>
            <a:r>
              <a:rPr lang="en-US" sz="1800" cap="none" dirty="0" err="1"/>
              <a:t>PrimeNG</a:t>
            </a:r>
            <a:r>
              <a:rPr lang="en-US" sz="1800" cap="none" dirty="0"/>
              <a:t>, .NET Core, and Elastic Search</a:t>
            </a:r>
          </a:p>
        </p:txBody>
      </p:sp>
      <p:sp>
        <p:nvSpPr>
          <p:cNvPr id="63" name="Title 1">
            <a:extLst>
              <a:ext uri="{FF2B5EF4-FFF2-40B4-BE49-F238E27FC236}">
                <a16:creationId xmlns:a16="http://schemas.microsoft.com/office/drawing/2014/main" id="{D405E7B7-9EEF-9C4D-8052-09B723E94D9B}"/>
              </a:ext>
            </a:extLst>
          </p:cNvPr>
          <p:cNvSpPr txBox="1">
            <a:spLocks/>
          </p:cNvSpPr>
          <p:nvPr/>
        </p:nvSpPr>
        <p:spPr>
          <a:xfrm>
            <a:off x="232558" y="351418"/>
            <a:ext cx="5033587" cy="66383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Putting it all together</a:t>
            </a:r>
          </a:p>
        </p:txBody>
      </p:sp>
      <p:pic>
        <p:nvPicPr>
          <p:cNvPr id="4" name="Picture 3">
            <a:extLst>
              <a:ext uri="{FF2B5EF4-FFF2-40B4-BE49-F238E27FC236}">
                <a16:creationId xmlns:a16="http://schemas.microsoft.com/office/drawing/2014/main" id="{F77E9F83-505A-4A45-9380-AB0F957CEE3A}"/>
              </a:ext>
            </a:extLst>
          </p:cNvPr>
          <p:cNvPicPr>
            <a:picLocks noChangeAspect="1"/>
          </p:cNvPicPr>
          <p:nvPr/>
        </p:nvPicPr>
        <p:blipFill>
          <a:blip r:embed="rId2"/>
          <a:stretch>
            <a:fillRect/>
          </a:stretch>
        </p:blipFill>
        <p:spPr>
          <a:xfrm>
            <a:off x="4356718" y="1916562"/>
            <a:ext cx="4407915" cy="3348681"/>
          </a:xfrm>
          <a:prstGeom prst="rect">
            <a:avLst/>
          </a:prstGeom>
        </p:spPr>
      </p:pic>
      <p:pic>
        <p:nvPicPr>
          <p:cNvPr id="2" name="Picture 1">
            <a:extLst>
              <a:ext uri="{FF2B5EF4-FFF2-40B4-BE49-F238E27FC236}">
                <a16:creationId xmlns:a16="http://schemas.microsoft.com/office/drawing/2014/main" id="{A66ABD37-F1CF-3743-8132-BCAE44444E05}"/>
              </a:ext>
            </a:extLst>
          </p:cNvPr>
          <p:cNvPicPr>
            <a:picLocks noChangeAspect="1"/>
          </p:cNvPicPr>
          <p:nvPr/>
        </p:nvPicPr>
        <p:blipFill rotWithShape="1">
          <a:blip r:embed="rId3"/>
          <a:srcRect b="13871"/>
          <a:stretch/>
        </p:blipFill>
        <p:spPr>
          <a:xfrm>
            <a:off x="390816" y="2220194"/>
            <a:ext cx="4963601" cy="2741416"/>
          </a:xfrm>
          <a:prstGeom prst="rect">
            <a:avLst/>
          </a:prstGeom>
        </p:spPr>
      </p:pic>
    </p:spTree>
    <p:extLst>
      <p:ext uri="{BB962C8B-B14F-4D97-AF65-F5344CB8AC3E}">
        <p14:creationId xmlns:p14="http://schemas.microsoft.com/office/powerpoint/2010/main" val="299919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E6DD2B-2FF9-5649-BA1A-E4BD2DBA60DE}"/>
              </a:ext>
            </a:extLst>
          </p:cNvPr>
          <p:cNvPicPr>
            <a:picLocks noChangeAspect="1"/>
          </p:cNvPicPr>
          <p:nvPr/>
        </p:nvPicPr>
        <p:blipFill rotWithShape="1">
          <a:blip r:embed="rId2"/>
          <a:srcRect l="11211" t="1847" r="13697"/>
          <a:stretch/>
        </p:blipFill>
        <p:spPr>
          <a:xfrm>
            <a:off x="1" y="0"/>
            <a:ext cx="9144000" cy="6879276"/>
          </a:xfrm>
          <a:prstGeom prst="rect">
            <a:avLst/>
          </a:prstGeom>
        </p:spPr>
      </p:pic>
      <p:sp>
        <p:nvSpPr>
          <p:cNvPr id="6" name="Rectangle 5"/>
          <p:cNvSpPr/>
          <p:nvPr/>
        </p:nvSpPr>
        <p:spPr>
          <a:xfrm>
            <a:off x="1" y="0"/>
            <a:ext cx="9144000" cy="6879275"/>
          </a:xfrm>
          <a:prstGeom prst="rect">
            <a:avLst/>
          </a:prstGeom>
          <a:solidFill>
            <a:srgbClr val="000000">
              <a:alpha val="6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3" name="Subtitle 2"/>
          <p:cNvSpPr>
            <a:spLocks noGrp="1"/>
          </p:cNvSpPr>
          <p:nvPr>
            <p:ph type="subTitle" idx="1"/>
          </p:nvPr>
        </p:nvSpPr>
        <p:spPr>
          <a:xfrm>
            <a:off x="184832" y="4603967"/>
            <a:ext cx="2522349" cy="534671"/>
          </a:xfrm>
        </p:spPr>
        <p:txBody>
          <a:bodyPr>
            <a:normAutofit lnSpcReduction="10000"/>
          </a:bodyPr>
          <a:lstStyle/>
          <a:p>
            <a:pPr algn="l">
              <a:spcAft>
                <a:spcPts val="0"/>
              </a:spcAft>
            </a:pPr>
            <a:r>
              <a:rPr lang="en-US" b="1" dirty="0"/>
              <a:t>Brian Ritchie</a:t>
            </a:r>
          </a:p>
          <a:p>
            <a:pPr algn="l">
              <a:spcAft>
                <a:spcPts val="0"/>
              </a:spcAft>
            </a:pPr>
            <a:r>
              <a:rPr lang="en-US" sz="1400" dirty="0"/>
              <a:t>CTO, XeoHealth</a:t>
            </a:r>
          </a:p>
          <a:p>
            <a:pPr algn="l">
              <a:spcAft>
                <a:spcPts val="0"/>
              </a:spcAft>
            </a:pPr>
            <a:endParaRPr lang="en-US" sz="1050" dirty="0"/>
          </a:p>
          <a:p>
            <a:pPr algn="l">
              <a:spcAft>
                <a:spcPts val="0"/>
              </a:spcAft>
            </a:pPr>
            <a:endParaRPr lang="en-US" sz="1050" dirty="0"/>
          </a:p>
        </p:txBody>
      </p:sp>
      <p:grpSp>
        <p:nvGrpSpPr>
          <p:cNvPr id="8" name="Group 7"/>
          <p:cNvGrpSpPr/>
          <p:nvPr/>
        </p:nvGrpSpPr>
        <p:grpSpPr>
          <a:xfrm>
            <a:off x="6947559" y="6191721"/>
            <a:ext cx="2196441" cy="444186"/>
            <a:chOff x="187947" y="6178123"/>
            <a:chExt cx="2928588" cy="592248"/>
          </a:xfrm>
        </p:grpSpPr>
        <p:pic>
          <p:nvPicPr>
            <p:cNvPr id="1028" name="Picture 4" descr="https://www.codeonthebeach.com/img/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47" y="6178123"/>
              <a:ext cx="2928588" cy="50461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928618" y="6397417"/>
              <a:ext cx="1002789" cy="372954"/>
            </a:xfrm>
            <a:prstGeom prst="rect">
              <a:avLst/>
            </a:prstGeom>
            <a:effectLst/>
          </p:spPr>
          <p:txBody>
            <a:bodyPr vert="horz" lIns="68580" tIns="34290" rIns="68580" bIns="34290" rtlCol="0" anchor="b">
              <a:no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b="1" dirty="0">
                  <a:latin typeface="+mn-lt"/>
                </a:rPr>
                <a:t>2018</a:t>
              </a:r>
            </a:p>
          </p:txBody>
        </p:sp>
      </p:grpSp>
      <p:sp>
        <p:nvSpPr>
          <p:cNvPr id="7" name="TextBox 6"/>
          <p:cNvSpPr txBox="1"/>
          <p:nvPr/>
        </p:nvSpPr>
        <p:spPr>
          <a:xfrm>
            <a:off x="412122" y="5417793"/>
            <a:ext cx="1109343" cy="276999"/>
          </a:xfrm>
          <a:prstGeom prst="rect">
            <a:avLst/>
          </a:prstGeom>
          <a:noFill/>
        </p:spPr>
        <p:txBody>
          <a:bodyPr wrap="none" rtlCol="0">
            <a:spAutoFit/>
          </a:bodyPr>
          <a:lstStyle/>
          <a:p>
            <a:r>
              <a:rPr lang="en-US" sz="1200" dirty="0">
                <a:latin typeface="+mj-lt"/>
              </a:rPr>
              <a:t>@</a:t>
            </a:r>
            <a:r>
              <a:rPr lang="en-US" sz="1200" dirty="0" err="1">
                <a:latin typeface="+mj-lt"/>
              </a:rPr>
              <a:t>brian_ritchie</a:t>
            </a:r>
            <a:endParaRPr lang="en-US" sz="1200" dirty="0">
              <a:latin typeface="+mj-lt"/>
            </a:endParaRPr>
          </a:p>
        </p:txBody>
      </p:sp>
      <p:pic>
        <p:nvPicPr>
          <p:cNvPr id="1030" name="Picture 6" descr="http://www.iconsdb.com/icons/preview/white/twitter-xx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66" y="5455122"/>
            <a:ext cx="154855" cy="1548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mai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566" y="5669284"/>
            <a:ext cx="154855" cy="1548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28420" y="5631294"/>
            <a:ext cx="1705788" cy="276999"/>
          </a:xfrm>
          <a:prstGeom prst="rect">
            <a:avLst/>
          </a:prstGeom>
          <a:noFill/>
        </p:spPr>
        <p:txBody>
          <a:bodyPr wrap="none" rtlCol="0">
            <a:spAutoFit/>
          </a:bodyPr>
          <a:lstStyle/>
          <a:p>
            <a:r>
              <a:rPr lang="en-US" sz="1200" dirty="0">
                <a:latin typeface="+mj-lt"/>
              </a:rPr>
              <a:t>brian.ritchie@gmail.com</a:t>
            </a:r>
          </a:p>
        </p:txBody>
      </p:sp>
      <p:pic>
        <p:nvPicPr>
          <p:cNvPr id="1034" name="Picture 10" descr="globe 4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492" y="5882389"/>
            <a:ext cx="170586" cy="1705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41078" y="5852265"/>
            <a:ext cx="2669983" cy="276999"/>
          </a:xfrm>
          <a:prstGeom prst="rect">
            <a:avLst/>
          </a:prstGeom>
          <a:noFill/>
        </p:spPr>
        <p:txBody>
          <a:bodyPr wrap="square" rtlCol="0">
            <a:spAutoFit/>
          </a:bodyPr>
          <a:lstStyle/>
          <a:p>
            <a:r>
              <a:rPr lang="en-US" sz="1200" dirty="0">
                <a:latin typeface="+mj-lt"/>
              </a:rPr>
              <a:t>http://www.dotnetpowered.com</a:t>
            </a:r>
          </a:p>
        </p:txBody>
      </p:sp>
      <p:sp>
        <p:nvSpPr>
          <p:cNvPr id="16" name="Title 1">
            <a:extLst>
              <a:ext uri="{FF2B5EF4-FFF2-40B4-BE49-F238E27FC236}">
                <a16:creationId xmlns:a16="http://schemas.microsoft.com/office/drawing/2014/main" id="{4BA552F5-02DB-0C43-A3DE-E7D99FAA7A00}"/>
              </a:ext>
            </a:extLst>
          </p:cNvPr>
          <p:cNvSpPr txBox="1">
            <a:spLocks/>
          </p:cNvSpPr>
          <p:nvPr/>
        </p:nvSpPr>
        <p:spPr>
          <a:xfrm>
            <a:off x="2560932" y="2672834"/>
            <a:ext cx="3753371" cy="780856"/>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dirty="0"/>
              <a:t>QUESTIONS?</a:t>
            </a:r>
          </a:p>
        </p:txBody>
      </p:sp>
      <p:grpSp>
        <p:nvGrpSpPr>
          <p:cNvPr id="2" name="Group 1">
            <a:extLst>
              <a:ext uri="{FF2B5EF4-FFF2-40B4-BE49-F238E27FC236}">
                <a16:creationId xmlns:a16="http://schemas.microsoft.com/office/drawing/2014/main" id="{699BC292-E3F3-2046-9480-54CEF2EE7E81}"/>
              </a:ext>
            </a:extLst>
          </p:cNvPr>
          <p:cNvGrpSpPr/>
          <p:nvPr/>
        </p:nvGrpSpPr>
        <p:grpSpPr>
          <a:xfrm>
            <a:off x="270492" y="632209"/>
            <a:ext cx="8313014" cy="1509979"/>
            <a:chOff x="270492" y="414360"/>
            <a:chExt cx="8313014" cy="1509979"/>
          </a:xfrm>
        </p:grpSpPr>
        <p:sp>
          <p:nvSpPr>
            <p:cNvPr id="18" name="Title 1">
              <a:extLst>
                <a:ext uri="{FF2B5EF4-FFF2-40B4-BE49-F238E27FC236}">
                  <a16:creationId xmlns:a16="http://schemas.microsoft.com/office/drawing/2014/main" id="{813718CE-A5DC-D645-8BCB-0A757607960B}"/>
                </a:ext>
              </a:extLst>
            </p:cNvPr>
            <p:cNvSpPr txBox="1">
              <a:spLocks/>
            </p:cNvSpPr>
            <p:nvPr/>
          </p:nvSpPr>
          <p:spPr>
            <a:xfrm>
              <a:off x="270492" y="414360"/>
              <a:ext cx="5087901" cy="1296067"/>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4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b="1" dirty="0"/>
                <a:t>Transforming</a:t>
              </a:r>
              <a:br>
                <a:rPr lang="en-US" sz="3300" b="1" dirty="0"/>
              </a:br>
              <a:r>
                <a:rPr lang="en-US" sz="3300" dirty="0"/>
                <a:t>YOUR APPLICATIONS WITH</a:t>
              </a:r>
            </a:p>
          </p:txBody>
        </p:sp>
        <p:pic>
          <p:nvPicPr>
            <p:cNvPr id="19" name="Picture 18">
              <a:extLst>
                <a:ext uri="{FF2B5EF4-FFF2-40B4-BE49-F238E27FC236}">
                  <a16:creationId xmlns:a16="http://schemas.microsoft.com/office/drawing/2014/main" id="{B69221A5-C594-754D-8925-3DA086F1309A}"/>
                </a:ext>
              </a:extLst>
            </p:cNvPr>
            <p:cNvPicPr>
              <a:picLocks noChangeAspect="1"/>
            </p:cNvPicPr>
            <p:nvPr/>
          </p:nvPicPr>
          <p:blipFill rotWithShape="1">
            <a:blip r:embed="rId7"/>
            <a:srcRect b="35478"/>
            <a:stretch/>
          </p:blipFill>
          <p:spPr>
            <a:xfrm>
              <a:off x="4936906" y="838885"/>
              <a:ext cx="3646600" cy="1085454"/>
            </a:xfrm>
            <a:prstGeom prst="rect">
              <a:avLst/>
            </a:prstGeom>
          </p:spPr>
        </p:pic>
      </p:grpSp>
    </p:spTree>
    <p:extLst>
      <p:ext uri="{BB962C8B-B14F-4D97-AF65-F5344CB8AC3E}">
        <p14:creationId xmlns:p14="http://schemas.microsoft.com/office/powerpoint/2010/main" val="1444773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1"/>
            <a:ext cx="7772400" cy="3183923"/>
          </a:xfrm>
        </p:spPr>
        <p:txBody>
          <a:bodyPr/>
          <a:lstStyle/>
          <a:p>
            <a:r>
              <a:rPr lang="en-US" dirty="0"/>
              <a:t>Let’s get started</a:t>
            </a:r>
            <a:br>
              <a:rPr lang="en-US" dirty="0"/>
            </a:br>
            <a:br>
              <a:rPr lang="en-US" dirty="0"/>
            </a:br>
            <a:r>
              <a:rPr lang="en-US" cap="none" dirty="0"/>
              <a:t>With the story of your application…</a:t>
            </a:r>
          </a:p>
        </p:txBody>
      </p:sp>
    </p:spTree>
    <p:extLst>
      <p:ext uri="{BB962C8B-B14F-4D97-AF65-F5344CB8AC3E}">
        <p14:creationId xmlns:p14="http://schemas.microsoft.com/office/powerpoint/2010/main" val="305475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9601"/>
            <a:ext cx="8241957" cy="1456267"/>
          </a:xfrm>
        </p:spPr>
        <p:txBody>
          <a:bodyPr/>
          <a:lstStyle/>
          <a:p>
            <a:r>
              <a:rPr lang="en-US" dirty="0"/>
              <a:t>It was amazing…</a:t>
            </a:r>
            <a:br>
              <a:rPr lang="en-US" dirty="0"/>
            </a:br>
            <a:r>
              <a:rPr lang="en-US" cap="none" dirty="0"/>
              <a:t>It even had the new application smell.</a:t>
            </a:r>
          </a:p>
        </p:txBody>
      </p:sp>
      <p:pic>
        <p:nvPicPr>
          <p:cNvPr id="4" name="Picture 3">
            <a:extLst>
              <a:ext uri="{FF2B5EF4-FFF2-40B4-BE49-F238E27FC236}">
                <a16:creationId xmlns:a16="http://schemas.microsoft.com/office/drawing/2014/main" id="{65BE5D45-B83B-5E43-8027-F282F23EDB05}"/>
              </a:ext>
            </a:extLst>
          </p:cNvPr>
          <p:cNvPicPr>
            <a:picLocks noChangeAspect="1"/>
          </p:cNvPicPr>
          <p:nvPr/>
        </p:nvPicPr>
        <p:blipFill>
          <a:blip r:embed="rId2"/>
          <a:stretch>
            <a:fillRect/>
          </a:stretch>
        </p:blipFill>
        <p:spPr>
          <a:xfrm>
            <a:off x="964926" y="2065868"/>
            <a:ext cx="7264674" cy="3405316"/>
          </a:xfrm>
          <a:prstGeom prst="rect">
            <a:avLst/>
          </a:prstGeom>
        </p:spPr>
      </p:pic>
      <p:pic>
        <p:nvPicPr>
          <p:cNvPr id="3" name="Picture 2">
            <a:extLst>
              <a:ext uri="{FF2B5EF4-FFF2-40B4-BE49-F238E27FC236}">
                <a16:creationId xmlns:a16="http://schemas.microsoft.com/office/drawing/2014/main" id="{73793B39-55AD-1E48-9C9F-1F0827E821AC}"/>
              </a:ext>
            </a:extLst>
          </p:cNvPr>
          <p:cNvPicPr>
            <a:picLocks noChangeAspect="1"/>
          </p:cNvPicPr>
          <p:nvPr/>
        </p:nvPicPr>
        <p:blipFill>
          <a:blip r:embed="rId3"/>
          <a:stretch>
            <a:fillRect/>
          </a:stretch>
        </p:blipFill>
        <p:spPr>
          <a:xfrm>
            <a:off x="4092146" y="4347519"/>
            <a:ext cx="410038" cy="372762"/>
          </a:xfrm>
          <a:prstGeom prst="rect">
            <a:avLst/>
          </a:prstGeom>
        </p:spPr>
      </p:pic>
    </p:spTree>
    <p:extLst>
      <p:ext uri="{BB962C8B-B14F-4D97-AF65-F5344CB8AC3E}">
        <p14:creationId xmlns:p14="http://schemas.microsoft.com/office/powerpoint/2010/main" val="286005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then came the users, the data, and the New requirements….</a:t>
            </a:r>
          </a:p>
        </p:txBody>
      </p:sp>
      <p:pic>
        <p:nvPicPr>
          <p:cNvPr id="3" name="Picture 2">
            <a:extLst>
              <a:ext uri="{FF2B5EF4-FFF2-40B4-BE49-F238E27FC236}">
                <a16:creationId xmlns:a16="http://schemas.microsoft.com/office/drawing/2014/main" id="{E81D2196-6D15-E141-ABE8-247DAC5097AA}"/>
              </a:ext>
            </a:extLst>
          </p:cNvPr>
          <p:cNvPicPr>
            <a:picLocks noChangeAspect="1"/>
          </p:cNvPicPr>
          <p:nvPr/>
        </p:nvPicPr>
        <p:blipFill>
          <a:blip r:embed="rId2"/>
          <a:stretch>
            <a:fillRect/>
          </a:stretch>
        </p:blipFill>
        <p:spPr>
          <a:xfrm>
            <a:off x="1193113" y="2065868"/>
            <a:ext cx="6300573" cy="3544072"/>
          </a:xfrm>
          <a:prstGeom prst="rect">
            <a:avLst/>
          </a:prstGeom>
        </p:spPr>
      </p:pic>
    </p:spTree>
    <p:extLst>
      <p:ext uri="{BB962C8B-B14F-4D97-AF65-F5344CB8AC3E}">
        <p14:creationId xmlns:p14="http://schemas.microsoft.com/office/powerpoint/2010/main" val="703660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9601"/>
            <a:ext cx="7982465" cy="1456267"/>
          </a:xfrm>
        </p:spPr>
        <p:txBody>
          <a:bodyPr/>
          <a:lstStyle/>
          <a:p>
            <a:r>
              <a:rPr lang="en-US" dirty="0"/>
              <a:t>Now your application is leaving you stranded on the side of the road…</a:t>
            </a:r>
          </a:p>
        </p:txBody>
      </p:sp>
      <p:pic>
        <p:nvPicPr>
          <p:cNvPr id="4" name="Picture 3">
            <a:extLst>
              <a:ext uri="{FF2B5EF4-FFF2-40B4-BE49-F238E27FC236}">
                <a16:creationId xmlns:a16="http://schemas.microsoft.com/office/drawing/2014/main" id="{C0A9D2F1-BF5F-F145-ACA0-39A3808E1E5B}"/>
              </a:ext>
            </a:extLst>
          </p:cNvPr>
          <p:cNvPicPr>
            <a:picLocks noChangeAspect="1"/>
          </p:cNvPicPr>
          <p:nvPr/>
        </p:nvPicPr>
        <p:blipFill>
          <a:blip r:embed="rId2"/>
          <a:stretch>
            <a:fillRect/>
          </a:stretch>
        </p:blipFill>
        <p:spPr>
          <a:xfrm>
            <a:off x="1124464" y="2065868"/>
            <a:ext cx="6919783" cy="3647302"/>
          </a:xfrm>
          <a:prstGeom prst="rect">
            <a:avLst/>
          </a:prstGeom>
        </p:spPr>
      </p:pic>
    </p:spTree>
    <p:extLst>
      <p:ext uri="{BB962C8B-B14F-4D97-AF65-F5344CB8AC3E}">
        <p14:creationId xmlns:p14="http://schemas.microsoft.com/office/powerpoint/2010/main" val="770785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DBD2-C975-1546-BC58-B25A66F5C115}"/>
              </a:ext>
            </a:extLst>
          </p:cNvPr>
          <p:cNvSpPr>
            <a:spLocks noGrp="1"/>
          </p:cNvSpPr>
          <p:nvPr>
            <p:ph type="title"/>
          </p:nvPr>
        </p:nvSpPr>
        <p:spPr/>
        <p:txBody>
          <a:bodyPr/>
          <a:lstStyle/>
          <a:p>
            <a:r>
              <a:rPr lang="en-US" dirty="0"/>
              <a:t>So, Why is your application melting?</a:t>
            </a:r>
          </a:p>
        </p:txBody>
      </p:sp>
      <p:pic>
        <p:nvPicPr>
          <p:cNvPr id="4" name="Picture 3">
            <a:extLst>
              <a:ext uri="{FF2B5EF4-FFF2-40B4-BE49-F238E27FC236}">
                <a16:creationId xmlns:a16="http://schemas.microsoft.com/office/drawing/2014/main" id="{4DE6FE45-9685-A74F-8128-25BB736DB31D}"/>
              </a:ext>
            </a:extLst>
          </p:cNvPr>
          <p:cNvPicPr>
            <a:picLocks noChangeAspect="1"/>
          </p:cNvPicPr>
          <p:nvPr/>
        </p:nvPicPr>
        <p:blipFill>
          <a:blip r:embed="rId2"/>
          <a:stretch>
            <a:fillRect/>
          </a:stretch>
        </p:blipFill>
        <p:spPr>
          <a:xfrm>
            <a:off x="581425" y="2170090"/>
            <a:ext cx="3780509" cy="3694414"/>
          </a:xfrm>
          <a:prstGeom prst="rect">
            <a:avLst/>
          </a:prstGeom>
        </p:spPr>
      </p:pic>
      <p:sp>
        <p:nvSpPr>
          <p:cNvPr id="6" name="Oval 5">
            <a:extLst>
              <a:ext uri="{FF2B5EF4-FFF2-40B4-BE49-F238E27FC236}">
                <a16:creationId xmlns:a16="http://schemas.microsoft.com/office/drawing/2014/main" id="{EA949ECB-657B-594F-B6CB-FFF37471B0BA}"/>
              </a:ext>
            </a:extLst>
          </p:cNvPr>
          <p:cNvSpPr/>
          <p:nvPr/>
        </p:nvSpPr>
        <p:spPr>
          <a:xfrm>
            <a:off x="1806658" y="3384643"/>
            <a:ext cx="1331402" cy="1274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0">
            <a:extLst>
              <a:ext uri="{FF2B5EF4-FFF2-40B4-BE49-F238E27FC236}">
                <a16:creationId xmlns:a16="http://schemas.microsoft.com/office/drawing/2014/main" id="{1F1ADC0C-1AAC-004A-A73B-E51213E38969}"/>
              </a:ext>
            </a:extLst>
          </p:cNvPr>
          <p:cNvCxnSpPr>
            <a:cxnSpLocks/>
          </p:cNvCxnSpPr>
          <p:nvPr/>
        </p:nvCxnSpPr>
        <p:spPr>
          <a:xfrm flipH="1" flipV="1">
            <a:off x="1674340" y="3221929"/>
            <a:ext cx="317618" cy="347330"/>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Elbow Connector 10">
            <a:extLst>
              <a:ext uri="{FF2B5EF4-FFF2-40B4-BE49-F238E27FC236}">
                <a16:creationId xmlns:a16="http://schemas.microsoft.com/office/drawing/2014/main" id="{06D3EEBE-E588-D346-A6F7-AFDAEC7CE81F}"/>
              </a:ext>
            </a:extLst>
          </p:cNvPr>
          <p:cNvCxnSpPr>
            <a:cxnSpLocks/>
          </p:cNvCxnSpPr>
          <p:nvPr/>
        </p:nvCxnSpPr>
        <p:spPr>
          <a:xfrm flipV="1">
            <a:off x="2471679" y="2955956"/>
            <a:ext cx="0" cy="393921"/>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Elbow Connector 10">
            <a:extLst>
              <a:ext uri="{FF2B5EF4-FFF2-40B4-BE49-F238E27FC236}">
                <a16:creationId xmlns:a16="http://schemas.microsoft.com/office/drawing/2014/main" id="{F7A9F2A8-1AD2-0641-AE30-5CA9234E5374}"/>
              </a:ext>
            </a:extLst>
          </p:cNvPr>
          <p:cNvCxnSpPr>
            <a:cxnSpLocks/>
          </p:cNvCxnSpPr>
          <p:nvPr/>
        </p:nvCxnSpPr>
        <p:spPr>
          <a:xfrm flipH="1">
            <a:off x="1396390" y="4011170"/>
            <a:ext cx="436759" cy="0"/>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Elbow Connector 10">
            <a:extLst>
              <a:ext uri="{FF2B5EF4-FFF2-40B4-BE49-F238E27FC236}">
                <a16:creationId xmlns:a16="http://schemas.microsoft.com/office/drawing/2014/main" id="{20EA74A7-08D8-0247-9FB0-507A4E9064B0}"/>
              </a:ext>
            </a:extLst>
          </p:cNvPr>
          <p:cNvCxnSpPr>
            <a:cxnSpLocks/>
          </p:cNvCxnSpPr>
          <p:nvPr/>
        </p:nvCxnSpPr>
        <p:spPr>
          <a:xfrm flipH="1">
            <a:off x="1674340" y="4490109"/>
            <a:ext cx="320896" cy="29370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Elbow Connector 10">
            <a:extLst>
              <a:ext uri="{FF2B5EF4-FFF2-40B4-BE49-F238E27FC236}">
                <a16:creationId xmlns:a16="http://schemas.microsoft.com/office/drawing/2014/main" id="{9C124BDB-EE0D-A344-8B07-3FAE1A21796C}"/>
              </a:ext>
            </a:extLst>
          </p:cNvPr>
          <p:cNvCxnSpPr>
            <a:cxnSpLocks/>
          </p:cNvCxnSpPr>
          <p:nvPr/>
        </p:nvCxnSpPr>
        <p:spPr>
          <a:xfrm>
            <a:off x="2476356" y="4684436"/>
            <a:ext cx="7680" cy="379579"/>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Elbow Connector 10">
            <a:extLst>
              <a:ext uri="{FF2B5EF4-FFF2-40B4-BE49-F238E27FC236}">
                <a16:creationId xmlns:a16="http://schemas.microsoft.com/office/drawing/2014/main" id="{86856353-6627-5B43-A3B4-2FC71A50311E}"/>
              </a:ext>
            </a:extLst>
          </p:cNvPr>
          <p:cNvCxnSpPr>
            <a:cxnSpLocks/>
          </p:cNvCxnSpPr>
          <p:nvPr/>
        </p:nvCxnSpPr>
        <p:spPr>
          <a:xfrm flipV="1">
            <a:off x="2939044" y="3266670"/>
            <a:ext cx="309535" cy="290232"/>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10">
            <a:extLst>
              <a:ext uri="{FF2B5EF4-FFF2-40B4-BE49-F238E27FC236}">
                <a16:creationId xmlns:a16="http://schemas.microsoft.com/office/drawing/2014/main" id="{D667294D-C1D3-294A-84EA-38593E7CB3CD}"/>
              </a:ext>
            </a:extLst>
          </p:cNvPr>
          <p:cNvCxnSpPr>
            <a:cxnSpLocks/>
          </p:cNvCxnSpPr>
          <p:nvPr/>
        </p:nvCxnSpPr>
        <p:spPr>
          <a:xfrm flipV="1">
            <a:off x="3138060" y="4004113"/>
            <a:ext cx="413396" cy="17899"/>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Elbow Connector 10">
            <a:extLst>
              <a:ext uri="{FF2B5EF4-FFF2-40B4-BE49-F238E27FC236}">
                <a16:creationId xmlns:a16="http://schemas.microsoft.com/office/drawing/2014/main" id="{8FDF911C-F707-174C-A4CC-3EAB8F302549}"/>
              </a:ext>
            </a:extLst>
          </p:cNvPr>
          <p:cNvCxnSpPr>
            <a:cxnSpLocks/>
          </p:cNvCxnSpPr>
          <p:nvPr/>
        </p:nvCxnSpPr>
        <p:spPr>
          <a:xfrm>
            <a:off x="2950641" y="4490109"/>
            <a:ext cx="319737" cy="32553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4E5160AF-45B8-9849-A9DE-6FBA1E40ABF9}"/>
              </a:ext>
            </a:extLst>
          </p:cNvPr>
          <p:cNvCxnSpPr>
            <a:cxnSpLocks/>
          </p:cNvCxnSpPr>
          <p:nvPr/>
        </p:nvCxnSpPr>
        <p:spPr>
          <a:xfrm>
            <a:off x="3781787" y="4556939"/>
            <a:ext cx="1704614" cy="0"/>
          </a:xfrm>
          <a:prstGeom prst="straightConnector1">
            <a:avLst/>
          </a:prstGeom>
          <a:ln w="3810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2F92BDA-FA20-8E49-835E-E2C213890829}"/>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10000" b="90000" l="10000" r="90000">
                        <a14:foregroundMark x1="30646" y1="18573" x2="40810" y2="18336"/>
                        <a14:foregroundMark x1="40810" y1="18336" x2="42601" y2="18336"/>
                        <a14:foregroundMark x1="35164" y1="33318" x2="35164" y2="33318"/>
                        <a14:foregroundMark x1="33723" y1="40832" x2="33723" y2="40832"/>
                        <a14:foregroundMark x1="27765" y1="47353" x2="27765" y2="47353"/>
                        <a14:foregroundMark x1="36410" y1="47826" x2="36410" y2="47826"/>
                        <a14:foregroundMark x1="34774" y1="54348" x2="34774" y2="54348"/>
                        <a14:foregroundMark x1="34969" y1="61059" x2="34969" y2="61059"/>
                        <a14:foregroundMark x1="60086" y1="37854" x2="60086" y2="37854"/>
                        <a14:backgroundMark x1="71612" y1="35350" x2="71612" y2="35350"/>
                      </a14:backgroundRemoval>
                    </a14:imgEffect>
                  </a14:imgLayer>
                </a14:imgProps>
              </a:ext>
            </a:extLst>
          </a:blip>
          <a:stretch>
            <a:fillRect/>
          </a:stretch>
        </p:blipFill>
        <p:spPr>
          <a:xfrm>
            <a:off x="5485167" y="3767359"/>
            <a:ext cx="1779542" cy="1466320"/>
          </a:xfrm>
          <a:prstGeom prst="rect">
            <a:avLst/>
          </a:prstGeom>
        </p:spPr>
      </p:pic>
      <p:sp>
        <p:nvSpPr>
          <p:cNvPr id="18" name="Title 1">
            <a:extLst>
              <a:ext uri="{FF2B5EF4-FFF2-40B4-BE49-F238E27FC236}">
                <a16:creationId xmlns:a16="http://schemas.microsoft.com/office/drawing/2014/main" id="{681CF62C-5EF2-F34C-A7F1-DEEF3A1846FA}"/>
              </a:ext>
            </a:extLst>
          </p:cNvPr>
          <p:cNvSpPr txBox="1">
            <a:spLocks/>
          </p:cNvSpPr>
          <p:nvPr/>
        </p:nvSpPr>
        <p:spPr>
          <a:xfrm>
            <a:off x="5169269" y="2021954"/>
            <a:ext cx="2411339" cy="1327923"/>
          </a:xfrm>
          <a:prstGeom prst="rect">
            <a:avLst/>
          </a:prstGeom>
          <a:effectLst/>
        </p:spPr>
        <p:txBody>
          <a:bodyPr vert="horz" lIns="91440" tIns="45720" rIns="91440" bIns="45720" rtlCol="0" anchor="ctr">
            <a:normAutofit fontScale="85000" lnSpcReduction="10000"/>
          </a:bodyPr>
          <a:lstStyle>
            <a:lvl1pPr algn="l" defTabSz="457200" rtl="0" eaLnBrk="1" latinLnBrk="0" hangingPunct="1">
              <a:spcBef>
                <a:spcPct val="0"/>
              </a:spcBef>
              <a:buNone/>
              <a:defRPr sz="2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dirty="0"/>
              <a:t>Too Many Reads, Too Many Writes = Contention</a:t>
            </a:r>
          </a:p>
        </p:txBody>
      </p:sp>
      <p:pic>
        <p:nvPicPr>
          <p:cNvPr id="3" name="Picture 2">
            <a:extLst>
              <a:ext uri="{FF2B5EF4-FFF2-40B4-BE49-F238E27FC236}">
                <a16:creationId xmlns:a16="http://schemas.microsoft.com/office/drawing/2014/main" id="{2B239E89-347E-CA40-A988-CC7DE328EED7}"/>
              </a:ext>
            </a:extLst>
          </p:cNvPr>
          <p:cNvPicPr>
            <a:picLocks noChangeAspect="1"/>
          </p:cNvPicPr>
          <p:nvPr/>
        </p:nvPicPr>
        <p:blipFill>
          <a:blip r:embed="rId5">
            <a:duotone>
              <a:prstClr val="black"/>
              <a:srgbClr val="FF0000">
                <a:tint val="45000"/>
                <a:satMod val="400000"/>
              </a:srgbClr>
            </a:duotone>
          </a:blip>
          <a:stretch>
            <a:fillRect/>
          </a:stretch>
        </p:blipFill>
        <p:spPr>
          <a:xfrm>
            <a:off x="1642149" y="3568714"/>
            <a:ext cx="1702609" cy="870740"/>
          </a:xfrm>
          <a:prstGeom prst="rect">
            <a:avLst/>
          </a:prstGeom>
        </p:spPr>
      </p:pic>
      <p:pic>
        <p:nvPicPr>
          <p:cNvPr id="21" name="Picture 20">
            <a:extLst>
              <a:ext uri="{FF2B5EF4-FFF2-40B4-BE49-F238E27FC236}">
                <a16:creationId xmlns:a16="http://schemas.microsoft.com/office/drawing/2014/main" id="{D081298B-6466-FA4F-A440-4770D25DC72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636" b="95033" l="5085" r="89831">
                        <a14:foregroundMark x1="23305" y1="23179" x2="72881" y2="24503"/>
                        <a14:foregroundMark x1="23305" y1="12914" x2="56780" y2="7947"/>
                        <a14:foregroundMark x1="56780" y1="7947" x2="66102" y2="7947"/>
                        <a14:foregroundMark x1="44068" y1="4636" x2="44068" y2="4636"/>
                        <a14:foregroundMark x1="57203" y1="22185" x2="57203" y2="22185"/>
                        <a14:foregroundMark x1="40678" y1="88411" x2="62712" y2="78146"/>
                        <a14:foregroundMark x1="38656" y1="95045" x2="47881" y2="94702"/>
                        <a14:foregroundMark x1="30085" y1="95364" x2="38546" y2="95049"/>
                        <a14:foregroundMark x1="88559" y1="36093" x2="89407" y2="30464"/>
                        <a14:foregroundMark x1="5493" y1="34707" x2="5588" y2="34077"/>
                        <a14:foregroundMark x1="5199" y1="36656" x2="5305" y2="35954"/>
                        <a14:backgroundMark x1="4661" y1="37417" x2="4237" y2="34106"/>
                        <a14:backgroundMark x1="5508" y1="36424" x2="4661" y2="32781"/>
                        <a14:backgroundMark x1="4237" y1="33775" x2="4237" y2="31126"/>
                        <a14:backgroundMark x1="4237" y1="32781" x2="4237" y2="31126"/>
                        <a14:backgroundMark x1="5508" y1="33775" x2="5085" y2="32119"/>
                        <a14:backgroundMark x1="4237" y1="38079" x2="5508" y2="37748"/>
                        <a14:backgroundMark x1="37288" y1="97682" x2="37712" y2="97020"/>
                        <a14:backgroundMark x1="3814" y1="30464" x2="5085" y2="31457"/>
                        <a14:backgroundMark x1="5085" y1="34768" x2="4661" y2="35099"/>
                        <a14:backgroundMark x1="4661" y1="32119" x2="5508" y2="32781"/>
                        <a14:backgroundMark x1="5508" y1="35099" x2="5508" y2="32119"/>
                        <a14:backgroundMark x1="5508" y1="35099" x2="5508" y2="33775"/>
                        <a14:backgroundMark x1="5508" y1="32450" x2="5932" y2="33113"/>
                        <a14:backgroundMark x1="5508" y1="34768" x2="5508" y2="34768"/>
                        <a14:backgroundMark x1="5085" y1="33444" x2="5508" y2="34106"/>
                        <a14:backgroundMark x1="5085" y1="32450" x2="5932" y2="33444"/>
                      </a14:backgroundRemoval>
                    </a14:imgEffect>
                  </a14:imgLayer>
                </a14:imgProps>
              </a:ext>
            </a:extLst>
          </a:blip>
          <a:stretch>
            <a:fillRect/>
          </a:stretch>
        </p:blipFill>
        <p:spPr>
          <a:xfrm>
            <a:off x="7082774" y="3808478"/>
            <a:ext cx="1574110" cy="2014328"/>
          </a:xfrm>
          <a:prstGeom prst="rect">
            <a:avLst/>
          </a:prstGeom>
        </p:spPr>
      </p:pic>
    </p:spTree>
    <p:extLst>
      <p:ext uri="{BB962C8B-B14F-4D97-AF65-F5344CB8AC3E}">
        <p14:creationId xmlns:p14="http://schemas.microsoft.com/office/powerpoint/2010/main" val="1894160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9601"/>
            <a:ext cx="8316097" cy="1456267"/>
          </a:xfrm>
        </p:spPr>
        <p:txBody>
          <a:bodyPr/>
          <a:lstStyle/>
          <a:p>
            <a:r>
              <a:rPr lang="en-US" dirty="0"/>
              <a:t>Is this the only future for your application?</a:t>
            </a:r>
          </a:p>
        </p:txBody>
      </p:sp>
      <p:pic>
        <p:nvPicPr>
          <p:cNvPr id="10" name="Picture 9">
            <a:extLst>
              <a:ext uri="{FF2B5EF4-FFF2-40B4-BE49-F238E27FC236}">
                <a16:creationId xmlns:a16="http://schemas.microsoft.com/office/drawing/2014/main" id="{B8B27719-FE12-AE4F-A8DD-3B6A26BC6CA3}"/>
              </a:ext>
            </a:extLst>
          </p:cNvPr>
          <p:cNvPicPr>
            <a:picLocks noChangeAspect="1"/>
          </p:cNvPicPr>
          <p:nvPr/>
        </p:nvPicPr>
        <p:blipFill>
          <a:blip r:embed="rId2"/>
          <a:stretch>
            <a:fillRect/>
          </a:stretch>
        </p:blipFill>
        <p:spPr>
          <a:xfrm>
            <a:off x="2131087" y="2065868"/>
            <a:ext cx="4968319" cy="3735868"/>
          </a:xfrm>
          <a:prstGeom prst="rect">
            <a:avLst/>
          </a:prstGeom>
        </p:spPr>
      </p:pic>
    </p:spTree>
    <p:extLst>
      <p:ext uri="{BB962C8B-B14F-4D97-AF65-F5344CB8AC3E}">
        <p14:creationId xmlns:p14="http://schemas.microsoft.com/office/powerpoint/2010/main" val="30173668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7204</TotalTime>
  <Words>786</Words>
  <Application>Microsoft Macintosh PowerPoint</Application>
  <PresentationFormat>On-screen Show (4:3)</PresentationFormat>
  <Paragraphs>171</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din-next-w01-light</vt:lpstr>
      <vt:lpstr>Menlo</vt:lpstr>
      <vt:lpstr>Celestial</vt:lpstr>
      <vt:lpstr>Transforming YOUR APPLICATION WITH</vt:lpstr>
      <vt:lpstr>PowerPoint Presentation</vt:lpstr>
      <vt:lpstr>WELCOME</vt:lpstr>
      <vt:lpstr>Let’s get started  With the story of your application…</vt:lpstr>
      <vt:lpstr>It was amazing… It even had the new application smell.</vt:lpstr>
      <vt:lpstr>But then came the users, the data, and the New requirements….</vt:lpstr>
      <vt:lpstr>Now your application is leaving you stranded on the side of the road…</vt:lpstr>
      <vt:lpstr>So, Why is your application melting?</vt:lpstr>
      <vt:lpstr>Is this the only future for your application?</vt:lpstr>
      <vt:lpstr>No WAY! It’s time to pimp your ride!</vt:lpstr>
      <vt:lpstr>INTRODUCING</vt:lpstr>
      <vt:lpstr>INTRODUCING</vt:lpstr>
      <vt:lpstr>INTRODUCING</vt:lpstr>
      <vt:lpstr>WHY</vt:lpstr>
      <vt:lpstr>WHY</vt:lpstr>
      <vt:lpstr>PowerPoint Presentation</vt:lpstr>
      <vt:lpstr>That sounds awesome!!  But, how does Elastic Search fit into my data infrastructure?</vt:lpstr>
      <vt:lpstr>Utilizing a CQRS inspired pattern</vt:lpstr>
      <vt:lpstr>OPTION 1: Add Elastic search into your database pipeline</vt:lpstr>
      <vt:lpstr>PowerPoint Presentation</vt:lpstr>
      <vt:lpstr>PowerPoint Presentation</vt:lpstr>
      <vt:lpstr>Structuring your data for search</vt:lpstr>
      <vt:lpstr>Defining indexes</vt:lpstr>
      <vt:lpstr>Defining documents</vt:lpstr>
      <vt:lpstr>Teach Elastic Search about specific types</vt:lpstr>
      <vt:lpstr>Giving the right users access to the right data</vt:lpstr>
      <vt:lpstr>Searching CFPB loan records w/ Elastic Search</vt:lpstr>
      <vt:lpstr>Loading CFPB loan records into Elastic Search</vt:lpstr>
      <vt:lpstr>Using Kibana to search and visualize your data</vt:lpstr>
      <vt:lpstr>Using Elastic Search to optimize your user experience</vt:lpstr>
      <vt:lpstr>Custom application using Angular, PrimeNG, .NET Core, and Elastic Search</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EVENT-DRIVEN SYSTEMS WITH APACHE KAFKA</dc:title>
  <dc:creator>Brian Ritchie</dc:creator>
  <cp:lastModifiedBy>Brian Ritchie</cp:lastModifiedBy>
  <cp:revision>173</cp:revision>
  <cp:lastPrinted>2018-08-07T00:16:41Z</cp:lastPrinted>
  <dcterms:created xsi:type="dcterms:W3CDTF">2016-08-02T01:43:41Z</dcterms:created>
  <dcterms:modified xsi:type="dcterms:W3CDTF">2018-08-11T23:51:48Z</dcterms:modified>
</cp:coreProperties>
</file>